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58" r:id="rId5"/>
    <p:sldId id="266" r:id="rId6"/>
    <p:sldId id="267" r:id="rId7"/>
    <p:sldId id="268" r:id="rId8"/>
    <p:sldId id="269" r:id="rId9"/>
    <p:sldId id="265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242BA-0435-4991-980A-E9B4F32188AC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A5F2A-779C-4870-824D-275533B03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1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A5F2A-779C-4870-824D-275533B037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17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E156E-86E5-4136-86C7-495053BE6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5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3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2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5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4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6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5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A71EA-59D2-4C57-B671-7E55D3F71A89}" type="datetimeFigureOut">
              <a:rPr lang="en-US" smtClean="0"/>
              <a:t>4/1/2017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09859-96C6-4EA2-B8AF-8D05D2EBD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6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Kiểm tra bài cũ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10600" cy="1981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Thế nào là đường trung trực của một đoạn thẳng ?</a:t>
            </a:r>
          </a:p>
          <a:p>
            <a:pPr algn="just"/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đoạn thẳng AB, hãy dùng thước có chia khoảng và ê ke vẽ đường trung trực của đoạn thẳng AB.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5814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ường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trung trực của một đoạn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thẳng là đường vuông góc với đoạn thẳng tại trung điểm của đoạn thẳng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đó.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7151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2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28600"/>
            <a:ext cx="411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2819" name="Text Box 3"/>
          <p:cNvSpPr txBox="1">
            <a:spLocks noChangeArrowheads="1"/>
          </p:cNvSpPr>
          <p:nvPr/>
        </p:nvSpPr>
        <p:spPr bwMode="auto">
          <a:xfrm>
            <a:off x="152400" y="533400"/>
            <a:ext cx="4876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  <a:latin typeface=".VnTime" pitchFamily="34" charset="0"/>
              </a:rPr>
              <a:t>Bµi 50: (Sgk/77):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Mét con ®­êng quèc lé c¸ch kh«ng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xa hai ®iÓm khu d©n </a:t>
            </a:r>
            <a:r>
              <a:rPr lang="en-US" sz="2400" smtClean="0">
                <a:latin typeface=".VnTime" pitchFamily="34" charset="0"/>
              </a:rPr>
              <a:t>cư­. </a:t>
            </a:r>
            <a:r>
              <a:rPr lang="en-US" sz="2400">
                <a:latin typeface=".VnTime" pitchFamily="34" charset="0"/>
              </a:rPr>
              <a:t>H·y t×m bªn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</a:t>
            </a:r>
            <a:r>
              <a:rPr lang="en-US" sz="2400" smtClean="0">
                <a:latin typeface=".VnTime" pitchFamily="34" charset="0"/>
              </a:rPr>
              <a:t>®ư­êng </a:t>
            </a:r>
            <a:r>
              <a:rPr lang="en-US" sz="2400">
                <a:latin typeface=".VnTime" pitchFamily="34" charset="0"/>
              </a:rPr>
              <a:t>®ã mét ®Þa ®iÓm ®Ó x©y dùng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mét tr¹m y tÕ sao cho tr¹m y tÕ nµy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c¸ch ®Òu hai khu d©n </a:t>
            </a:r>
            <a:r>
              <a:rPr lang="en-US" sz="2400" smtClean="0">
                <a:latin typeface=".VnTime" pitchFamily="34" charset="0"/>
              </a:rPr>
              <a:t>c­ư.</a:t>
            </a:r>
            <a:endParaRPr lang="en-US" sz="2400">
              <a:latin typeface=".VnTime" pitchFamily="34" charset="0"/>
            </a:endParaRPr>
          </a:p>
        </p:txBody>
      </p:sp>
      <p:sp>
        <p:nvSpPr>
          <p:cNvPr id="1442820" name="Text Box 4"/>
          <p:cNvSpPr txBox="1">
            <a:spLocks noChangeArrowheads="1"/>
          </p:cNvSpPr>
          <p:nvPr/>
        </p:nvSpPr>
        <p:spPr bwMode="auto">
          <a:xfrm>
            <a:off x="203200" y="4089400"/>
            <a:ext cx="65024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.VnTime" pitchFamily="34" charset="0"/>
              </a:rPr>
              <a:t>§¸p ¸n: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- §Þa ®iÓm x©y tr¹m y tÕ lµ giao cña </a:t>
            </a:r>
            <a:r>
              <a:rPr lang="en-US" sz="2800" smtClean="0">
                <a:latin typeface=".VnTime" pitchFamily="34" charset="0"/>
              </a:rPr>
              <a:t>®ư­êng </a:t>
            </a:r>
            <a:r>
              <a:rPr lang="en-US" sz="2800">
                <a:latin typeface=".VnTime" pitchFamily="34" charset="0"/>
              </a:rPr>
              <a:t>trung trùc nèi hai ®iÓm d©n </a:t>
            </a:r>
            <a:r>
              <a:rPr lang="en-US" sz="2800" smtClean="0">
                <a:latin typeface=".VnTime" pitchFamily="34" charset="0"/>
              </a:rPr>
              <a:t>cư </a:t>
            </a:r>
            <a:r>
              <a:rPr lang="en-US" sz="2800">
                <a:latin typeface=".VnTime" pitchFamily="34" charset="0"/>
              </a:rPr>
              <a:t>víi c¹nh </a:t>
            </a:r>
            <a:r>
              <a:rPr lang="en-US" sz="2800" smtClean="0">
                <a:latin typeface=".VnTime" pitchFamily="34" charset="0"/>
              </a:rPr>
              <a:t>®ưêng </a:t>
            </a:r>
            <a:r>
              <a:rPr lang="en-US" sz="2800">
                <a:latin typeface=".VnTime" pitchFamily="34" charset="0"/>
              </a:rPr>
              <a:t>quèc lé.</a:t>
            </a:r>
          </a:p>
        </p:txBody>
      </p:sp>
    </p:spTree>
    <p:extLst>
      <p:ext uri="{BB962C8B-B14F-4D97-AF65-F5344CB8AC3E}">
        <p14:creationId xmlns:p14="http://schemas.microsoft.com/office/powerpoint/2010/main" val="8415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4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4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4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4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4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4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4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8" dur="200" fill="hold"/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200" fill="hold"/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" fill="hold"/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" fill="hold"/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442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4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1000"/>
                                        <p:tgtEl>
                                          <p:spTgt spid="144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42" name="Text Box 2"/>
          <p:cNvSpPr txBox="1">
            <a:spLocks noChangeArrowheads="1"/>
          </p:cNvSpPr>
          <p:nvPr/>
        </p:nvSpPr>
        <p:spPr bwMode="auto">
          <a:xfrm>
            <a:off x="462116" y="469900"/>
            <a:ext cx="822468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.VnArial" pitchFamily="34" charset="0"/>
              </a:rPr>
              <a:t>*</a:t>
            </a:r>
            <a:r>
              <a:rPr lang="en-US" sz="3200" b="1" smtClean="0">
                <a:latin typeface=".VnArial" pitchFamily="34" charset="0"/>
              </a:rPr>
              <a:t>H­ưíng </a:t>
            </a:r>
            <a:r>
              <a:rPr lang="en-US" sz="3200" b="1">
                <a:latin typeface=".VnArial" pitchFamily="34" charset="0"/>
              </a:rPr>
              <a:t>dÉn vÒ nhµ: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.VnArial" pitchFamily="34" charset="0"/>
              </a:rPr>
              <a:t>Häc thuéc c¸c ®Þnh lÝ vÒ “TÝnh chÊt </a:t>
            </a:r>
            <a:r>
              <a:rPr lang="en-US" sz="2400" b="1" smtClean="0">
                <a:latin typeface=".VnArial" pitchFamily="34" charset="0"/>
              </a:rPr>
              <a:t>®­ưêng </a:t>
            </a:r>
            <a:r>
              <a:rPr lang="en-US" sz="2400" b="1">
                <a:latin typeface=".VnArial" pitchFamily="34" charset="0"/>
              </a:rPr>
              <a:t>trung trùc cña mét ®o¹n th¼ng”.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>
                <a:latin typeface=".VnArial" pitchFamily="34" charset="0"/>
              </a:rPr>
              <a:t> VÏ thµnh th¹o </a:t>
            </a:r>
            <a:r>
              <a:rPr lang="en-US" sz="2400" b="1" smtClean="0">
                <a:latin typeface=".VnArial" pitchFamily="34" charset="0"/>
              </a:rPr>
              <a:t>®­ưêng </a:t>
            </a:r>
            <a:r>
              <a:rPr lang="en-US" sz="2400" b="1">
                <a:latin typeface=".VnArial" pitchFamily="34" charset="0"/>
              </a:rPr>
              <a:t>trung trùc cña mét ®o¹n th¼ng b»ng th­íc th¼ng vµ compa.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smtClean="0">
                <a:latin typeface=".VnArial" pitchFamily="34" charset="0"/>
              </a:rPr>
              <a:t>BTVN</a:t>
            </a:r>
            <a:r>
              <a:rPr lang="en-US" sz="2400" b="1">
                <a:latin typeface=".VnArial" pitchFamily="34" charset="0"/>
              </a:rPr>
              <a:t>: 45, 47, 48 (Sgk/ 76 – 77).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.VnArial" pitchFamily="34" charset="0"/>
              </a:rPr>
              <a:t>               56, 59 (SBT/ 30). </a:t>
            </a:r>
          </a:p>
        </p:txBody>
      </p:sp>
    </p:spTree>
    <p:extLst>
      <p:ext uri="{BB962C8B-B14F-4D97-AF65-F5344CB8AC3E}">
        <p14:creationId xmlns:p14="http://schemas.microsoft.com/office/powerpoint/2010/main" val="42044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60" name="Group 4"/>
          <p:cNvGrpSpPr>
            <a:grpSpLocks/>
          </p:cNvGrpSpPr>
          <p:nvPr/>
        </p:nvGrpSpPr>
        <p:grpSpPr bwMode="auto">
          <a:xfrm>
            <a:off x="933450" y="4521200"/>
            <a:ext cx="7467600" cy="758825"/>
            <a:chOff x="1980" y="6660"/>
            <a:chExt cx="7920" cy="900"/>
          </a:xfrm>
        </p:grpSpPr>
        <p:sp>
          <p:nvSpPr>
            <p:cNvPr id="5170" name="Rectangle 5"/>
            <p:cNvSpPr>
              <a:spLocks noChangeArrowheads="1"/>
            </p:cNvSpPr>
            <p:nvPr/>
          </p:nvSpPr>
          <p:spPr bwMode="auto">
            <a:xfrm>
              <a:off x="1980" y="6660"/>
              <a:ext cx="7920" cy="9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r>
                <a:rPr lang="en-US" sz="1200"/>
                <a:t>   </a:t>
              </a:r>
              <a:endParaRPr lang="en-US" sz="1200" b="1"/>
            </a:p>
            <a:p>
              <a:endParaRPr lang="en-US" sz="1200" b="1"/>
            </a:p>
            <a:p>
              <a:r>
                <a:rPr lang="en-US" sz="1200" b="1"/>
                <a:t>    0               1              2             3             4               5               6            7               8               9             10</a:t>
              </a:r>
              <a:endParaRPr lang="en-US"/>
            </a:p>
          </p:txBody>
        </p:sp>
        <p:sp>
          <p:nvSpPr>
            <p:cNvPr id="5171" name="Line 6"/>
            <p:cNvSpPr>
              <a:spLocks noChangeShapeType="1"/>
            </p:cNvSpPr>
            <p:nvPr/>
          </p:nvSpPr>
          <p:spPr bwMode="auto">
            <a:xfrm>
              <a:off x="19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7"/>
            <p:cNvSpPr>
              <a:spLocks noChangeShapeType="1"/>
            </p:cNvSpPr>
            <p:nvPr/>
          </p:nvSpPr>
          <p:spPr bwMode="auto">
            <a:xfrm>
              <a:off x="23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8"/>
            <p:cNvSpPr>
              <a:spLocks noChangeShapeType="1"/>
            </p:cNvSpPr>
            <p:nvPr/>
          </p:nvSpPr>
          <p:spPr bwMode="auto">
            <a:xfrm>
              <a:off x="27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9"/>
            <p:cNvSpPr>
              <a:spLocks noChangeShapeType="1"/>
            </p:cNvSpPr>
            <p:nvPr/>
          </p:nvSpPr>
          <p:spPr bwMode="auto">
            <a:xfrm>
              <a:off x="30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10"/>
            <p:cNvSpPr>
              <a:spLocks noChangeShapeType="1"/>
            </p:cNvSpPr>
            <p:nvPr/>
          </p:nvSpPr>
          <p:spPr bwMode="auto">
            <a:xfrm>
              <a:off x="34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Line 11"/>
            <p:cNvSpPr>
              <a:spLocks noChangeShapeType="1"/>
            </p:cNvSpPr>
            <p:nvPr/>
          </p:nvSpPr>
          <p:spPr bwMode="auto">
            <a:xfrm>
              <a:off x="37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Line 12"/>
            <p:cNvSpPr>
              <a:spLocks noChangeShapeType="1"/>
            </p:cNvSpPr>
            <p:nvPr/>
          </p:nvSpPr>
          <p:spPr bwMode="auto">
            <a:xfrm>
              <a:off x="41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13"/>
            <p:cNvSpPr>
              <a:spLocks noChangeShapeType="1"/>
            </p:cNvSpPr>
            <p:nvPr/>
          </p:nvSpPr>
          <p:spPr bwMode="auto">
            <a:xfrm>
              <a:off x="45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14"/>
            <p:cNvSpPr>
              <a:spLocks noChangeShapeType="1"/>
            </p:cNvSpPr>
            <p:nvPr/>
          </p:nvSpPr>
          <p:spPr bwMode="auto">
            <a:xfrm>
              <a:off x="48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15"/>
            <p:cNvSpPr>
              <a:spLocks noChangeShapeType="1"/>
            </p:cNvSpPr>
            <p:nvPr/>
          </p:nvSpPr>
          <p:spPr bwMode="auto">
            <a:xfrm>
              <a:off x="52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16"/>
            <p:cNvSpPr>
              <a:spLocks noChangeShapeType="1"/>
            </p:cNvSpPr>
            <p:nvPr/>
          </p:nvSpPr>
          <p:spPr bwMode="auto">
            <a:xfrm>
              <a:off x="55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Line 17"/>
            <p:cNvSpPr>
              <a:spLocks noChangeShapeType="1"/>
            </p:cNvSpPr>
            <p:nvPr/>
          </p:nvSpPr>
          <p:spPr bwMode="auto">
            <a:xfrm>
              <a:off x="59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Line 18"/>
            <p:cNvSpPr>
              <a:spLocks noChangeShapeType="1"/>
            </p:cNvSpPr>
            <p:nvPr/>
          </p:nvSpPr>
          <p:spPr bwMode="auto">
            <a:xfrm>
              <a:off x="63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Line 19"/>
            <p:cNvSpPr>
              <a:spLocks noChangeShapeType="1"/>
            </p:cNvSpPr>
            <p:nvPr/>
          </p:nvSpPr>
          <p:spPr bwMode="auto">
            <a:xfrm>
              <a:off x="70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Line 20"/>
            <p:cNvSpPr>
              <a:spLocks noChangeShapeType="1"/>
            </p:cNvSpPr>
            <p:nvPr/>
          </p:nvSpPr>
          <p:spPr bwMode="auto">
            <a:xfrm>
              <a:off x="73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21"/>
            <p:cNvSpPr>
              <a:spLocks noChangeShapeType="1"/>
            </p:cNvSpPr>
            <p:nvPr/>
          </p:nvSpPr>
          <p:spPr bwMode="auto">
            <a:xfrm>
              <a:off x="77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Line 22"/>
            <p:cNvSpPr>
              <a:spLocks noChangeShapeType="1"/>
            </p:cNvSpPr>
            <p:nvPr/>
          </p:nvSpPr>
          <p:spPr bwMode="auto">
            <a:xfrm>
              <a:off x="81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Line 23"/>
            <p:cNvSpPr>
              <a:spLocks noChangeShapeType="1"/>
            </p:cNvSpPr>
            <p:nvPr/>
          </p:nvSpPr>
          <p:spPr bwMode="auto">
            <a:xfrm>
              <a:off x="66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Line 24"/>
            <p:cNvSpPr>
              <a:spLocks noChangeShapeType="1"/>
            </p:cNvSpPr>
            <p:nvPr/>
          </p:nvSpPr>
          <p:spPr bwMode="auto">
            <a:xfrm>
              <a:off x="84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Line 25"/>
            <p:cNvSpPr>
              <a:spLocks noChangeShapeType="1"/>
            </p:cNvSpPr>
            <p:nvPr/>
          </p:nvSpPr>
          <p:spPr bwMode="auto">
            <a:xfrm>
              <a:off x="88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26"/>
            <p:cNvSpPr>
              <a:spLocks noChangeShapeType="1"/>
            </p:cNvSpPr>
            <p:nvPr/>
          </p:nvSpPr>
          <p:spPr bwMode="auto">
            <a:xfrm>
              <a:off x="91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Line 27"/>
            <p:cNvSpPr>
              <a:spLocks noChangeShapeType="1"/>
            </p:cNvSpPr>
            <p:nvPr/>
          </p:nvSpPr>
          <p:spPr bwMode="auto">
            <a:xfrm>
              <a:off x="95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84" name="Line 28"/>
          <p:cNvSpPr>
            <a:spLocks noChangeShapeType="1"/>
          </p:cNvSpPr>
          <p:nvPr/>
        </p:nvSpPr>
        <p:spPr bwMode="auto">
          <a:xfrm flipV="1">
            <a:off x="2390775" y="4343400"/>
            <a:ext cx="123825" cy="279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5" name="Line 29"/>
          <p:cNvSpPr>
            <a:spLocks noChangeShapeType="1"/>
          </p:cNvSpPr>
          <p:nvPr/>
        </p:nvSpPr>
        <p:spPr bwMode="auto">
          <a:xfrm flipV="1">
            <a:off x="6048375" y="4343400"/>
            <a:ext cx="123825" cy="279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381000" y="5181600"/>
            <a:ext cx="342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>
                <a:latin typeface="VNI-Times" pitchFamily="2" charset="0"/>
              </a:rPr>
              <a:t>  </a:t>
            </a:r>
            <a:r>
              <a:rPr lang="en-US" sz="2200" b="1">
                <a:solidFill>
                  <a:srgbClr val="0052FF"/>
                </a:solidFill>
                <a:latin typeface="VNI-Times" pitchFamily="2" charset="0"/>
              </a:rPr>
              <a:t>B1</a:t>
            </a:r>
            <a:r>
              <a:rPr lang="en-US" sz="2200">
                <a:solidFill>
                  <a:srgbClr val="0052FF"/>
                </a:solidFill>
                <a:latin typeface="VNI-Times" pitchFamily="2" charset="0"/>
              </a:rPr>
              <a:t> : X</a:t>
            </a:r>
            <a:r>
              <a:rPr lang="en-US" sz="2200">
                <a:solidFill>
                  <a:srgbClr val="0052FF"/>
                </a:solidFill>
              </a:rPr>
              <a:t>ác định trung điểm</a:t>
            </a:r>
          </a:p>
          <a:p>
            <a:pPr algn="ctr"/>
            <a:r>
              <a:rPr lang="en-US" sz="2200">
                <a:solidFill>
                  <a:srgbClr val="0052FF"/>
                </a:solidFill>
              </a:rPr>
              <a:t> M của đoạn thẳng AB</a:t>
            </a:r>
          </a:p>
        </p:txBody>
      </p:sp>
      <p:grpSp>
        <p:nvGrpSpPr>
          <p:cNvPr id="96287" name="Group 31"/>
          <p:cNvGrpSpPr>
            <a:grpSpLocks/>
          </p:cNvGrpSpPr>
          <p:nvPr/>
        </p:nvGrpSpPr>
        <p:grpSpPr bwMode="auto">
          <a:xfrm>
            <a:off x="2706688" y="2555875"/>
            <a:ext cx="1941512" cy="1939925"/>
            <a:chOff x="4860" y="2067"/>
            <a:chExt cx="3057" cy="3056"/>
          </a:xfrm>
        </p:grpSpPr>
        <p:sp>
          <p:nvSpPr>
            <p:cNvPr id="5168" name="AutoShape 32"/>
            <p:cNvSpPr>
              <a:spLocks noChangeArrowheads="1"/>
            </p:cNvSpPr>
            <p:nvPr/>
          </p:nvSpPr>
          <p:spPr bwMode="auto">
            <a:xfrm rot="-5400000">
              <a:off x="4861" y="2066"/>
              <a:ext cx="3056" cy="3057"/>
            </a:xfrm>
            <a:prstGeom prst="rtTriangl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AutoShape 33"/>
            <p:cNvSpPr>
              <a:spLocks noChangeArrowheads="1"/>
            </p:cNvSpPr>
            <p:nvPr/>
          </p:nvSpPr>
          <p:spPr bwMode="auto">
            <a:xfrm rot="-5400000">
              <a:off x="6120" y="3327"/>
              <a:ext cx="1260" cy="1260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90" name="Line 34"/>
          <p:cNvSpPr>
            <a:spLocks noChangeShapeType="1"/>
          </p:cNvSpPr>
          <p:nvPr/>
        </p:nvSpPr>
        <p:spPr bwMode="auto">
          <a:xfrm>
            <a:off x="4648200" y="1143000"/>
            <a:ext cx="0" cy="33258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1" name="Line 35"/>
          <p:cNvSpPr>
            <a:spLocks noChangeShapeType="1"/>
          </p:cNvSpPr>
          <p:nvPr/>
        </p:nvSpPr>
        <p:spPr bwMode="auto">
          <a:xfrm>
            <a:off x="4676775" y="401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2" name="Line 36"/>
          <p:cNvSpPr>
            <a:spLocks noChangeShapeType="1"/>
          </p:cNvSpPr>
          <p:nvPr/>
        </p:nvSpPr>
        <p:spPr bwMode="auto">
          <a:xfrm>
            <a:off x="5210175" y="401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93" name="Rectangle 37"/>
          <p:cNvSpPr>
            <a:spLocks noChangeArrowheads="1"/>
          </p:cNvSpPr>
          <p:nvPr/>
        </p:nvSpPr>
        <p:spPr bwMode="auto">
          <a:xfrm>
            <a:off x="4343400" y="990600"/>
            <a:ext cx="106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/>
              <a:t>d</a:t>
            </a:r>
          </a:p>
        </p:txBody>
      </p:sp>
      <p:sp>
        <p:nvSpPr>
          <p:cNvPr id="96294" name="Rectangle 38"/>
          <p:cNvSpPr>
            <a:spLocks noChangeArrowheads="1"/>
          </p:cNvSpPr>
          <p:nvPr/>
        </p:nvSpPr>
        <p:spPr bwMode="auto">
          <a:xfrm>
            <a:off x="4953000" y="5181600"/>
            <a:ext cx="396240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100" b="1">
                <a:solidFill>
                  <a:srgbClr val="0052FF"/>
                </a:solidFill>
                <a:latin typeface="VNI-Times" pitchFamily="2" charset="0"/>
              </a:rPr>
              <a:t>B2</a:t>
            </a:r>
            <a:r>
              <a:rPr lang="en-US" sz="2100">
                <a:solidFill>
                  <a:srgbClr val="0052FF"/>
                </a:solidFill>
                <a:latin typeface="VNI-Times" pitchFamily="2" charset="0"/>
              </a:rPr>
              <a:t> : Qua trung </a:t>
            </a:r>
            <a:r>
              <a:rPr lang="en-US" sz="2100">
                <a:solidFill>
                  <a:srgbClr val="0052FF"/>
                </a:solidFill>
              </a:rPr>
              <a:t>điểm M dùng êke</a:t>
            </a:r>
          </a:p>
          <a:p>
            <a:pPr algn="ctr"/>
            <a:r>
              <a:rPr lang="en-US" sz="2100">
                <a:solidFill>
                  <a:srgbClr val="0052FF"/>
                </a:solidFill>
              </a:rPr>
              <a:t>kẻ đường thẳng d vuông góc với AB</a:t>
            </a:r>
          </a:p>
        </p:txBody>
      </p:sp>
      <p:grpSp>
        <p:nvGrpSpPr>
          <p:cNvPr id="96296" name="Group 40"/>
          <p:cNvGrpSpPr>
            <a:grpSpLocks/>
          </p:cNvGrpSpPr>
          <p:nvPr/>
        </p:nvGrpSpPr>
        <p:grpSpPr bwMode="auto">
          <a:xfrm rot="5400000">
            <a:off x="1464469" y="3717131"/>
            <a:ext cx="5727700" cy="579438"/>
            <a:chOff x="1980" y="6660"/>
            <a:chExt cx="7920" cy="900"/>
          </a:xfrm>
        </p:grpSpPr>
        <p:sp>
          <p:nvSpPr>
            <p:cNvPr id="5145" name="Rectangle 41"/>
            <p:cNvSpPr>
              <a:spLocks noChangeArrowheads="1"/>
            </p:cNvSpPr>
            <p:nvPr/>
          </p:nvSpPr>
          <p:spPr bwMode="auto">
            <a:xfrm>
              <a:off x="1980" y="6660"/>
              <a:ext cx="7920" cy="9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r>
                <a:rPr lang="en-US" sz="1200"/>
                <a:t>   </a:t>
              </a:r>
              <a:endParaRPr lang="en-US" sz="1200" b="1"/>
            </a:p>
            <a:p>
              <a:r>
                <a:rPr lang="en-US" sz="1200" b="1"/>
                <a:t>   </a:t>
              </a:r>
              <a:endParaRPr lang="en-US"/>
            </a:p>
          </p:txBody>
        </p:sp>
        <p:sp>
          <p:nvSpPr>
            <p:cNvPr id="5146" name="Line 42"/>
            <p:cNvSpPr>
              <a:spLocks noChangeShapeType="1"/>
            </p:cNvSpPr>
            <p:nvPr/>
          </p:nvSpPr>
          <p:spPr bwMode="auto">
            <a:xfrm>
              <a:off x="19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43"/>
            <p:cNvSpPr>
              <a:spLocks noChangeShapeType="1"/>
            </p:cNvSpPr>
            <p:nvPr/>
          </p:nvSpPr>
          <p:spPr bwMode="auto">
            <a:xfrm>
              <a:off x="23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44"/>
            <p:cNvSpPr>
              <a:spLocks noChangeShapeType="1"/>
            </p:cNvSpPr>
            <p:nvPr/>
          </p:nvSpPr>
          <p:spPr bwMode="auto">
            <a:xfrm>
              <a:off x="27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45"/>
            <p:cNvSpPr>
              <a:spLocks noChangeShapeType="1"/>
            </p:cNvSpPr>
            <p:nvPr/>
          </p:nvSpPr>
          <p:spPr bwMode="auto">
            <a:xfrm>
              <a:off x="30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46"/>
            <p:cNvSpPr>
              <a:spLocks noChangeShapeType="1"/>
            </p:cNvSpPr>
            <p:nvPr/>
          </p:nvSpPr>
          <p:spPr bwMode="auto">
            <a:xfrm>
              <a:off x="34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47"/>
            <p:cNvSpPr>
              <a:spLocks noChangeShapeType="1"/>
            </p:cNvSpPr>
            <p:nvPr/>
          </p:nvSpPr>
          <p:spPr bwMode="auto">
            <a:xfrm>
              <a:off x="37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48"/>
            <p:cNvSpPr>
              <a:spLocks noChangeShapeType="1"/>
            </p:cNvSpPr>
            <p:nvPr/>
          </p:nvSpPr>
          <p:spPr bwMode="auto">
            <a:xfrm>
              <a:off x="41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49"/>
            <p:cNvSpPr>
              <a:spLocks noChangeShapeType="1"/>
            </p:cNvSpPr>
            <p:nvPr/>
          </p:nvSpPr>
          <p:spPr bwMode="auto">
            <a:xfrm>
              <a:off x="45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50"/>
            <p:cNvSpPr>
              <a:spLocks noChangeShapeType="1"/>
            </p:cNvSpPr>
            <p:nvPr/>
          </p:nvSpPr>
          <p:spPr bwMode="auto">
            <a:xfrm>
              <a:off x="48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51"/>
            <p:cNvSpPr>
              <a:spLocks noChangeShapeType="1"/>
            </p:cNvSpPr>
            <p:nvPr/>
          </p:nvSpPr>
          <p:spPr bwMode="auto">
            <a:xfrm>
              <a:off x="52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52"/>
            <p:cNvSpPr>
              <a:spLocks noChangeShapeType="1"/>
            </p:cNvSpPr>
            <p:nvPr/>
          </p:nvSpPr>
          <p:spPr bwMode="auto">
            <a:xfrm>
              <a:off x="55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53"/>
            <p:cNvSpPr>
              <a:spLocks noChangeShapeType="1"/>
            </p:cNvSpPr>
            <p:nvPr/>
          </p:nvSpPr>
          <p:spPr bwMode="auto">
            <a:xfrm>
              <a:off x="59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54"/>
            <p:cNvSpPr>
              <a:spLocks noChangeShapeType="1"/>
            </p:cNvSpPr>
            <p:nvPr/>
          </p:nvSpPr>
          <p:spPr bwMode="auto">
            <a:xfrm>
              <a:off x="63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55"/>
            <p:cNvSpPr>
              <a:spLocks noChangeShapeType="1"/>
            </p:cNvSpPr>
            <p:nvPr/>
          </p:nvSpPr>
          <p:spPr bwMode="auto">
            <a:xfrm>
              <a:off x="70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56"/>
            <p:cNvSpPr>
              <a:spLocks noChangeShapeType="1"/>
            </p:cNvSpPr>
            <p:nvPr/>
          </p:nvSpPr>
          <p:spPr bwMode="auto">
            <a:xfrm>
              <a:off x="73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57"/>
            <p:cNvSpPr>
              <a:spLocks noChangeShapeType="1"/>
            </p:cNvSpPr>
            <p:nvPr/>
          </p:nvSpPr>
          <p:spPr bwMode="auto">
            <a:xfrm>
              <a:off x="77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58"/>
            <p:cNvSpPr>
              <a:spLocks noChangeShapeType="1"/>
            </p:cNvSpPr>
            <p:nvPr/>
          </p:nvSpPr>
          <p:spPr bwMode="auto">
            <a:xfrm>
              <a:off x="81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59"/>
            <p:cNvSpPr>
              <a:spLocks noChangeShapeType="1"/>
            </p:cNvSpPr>
            <p:nvPr/>
          </p:nvSpPr>
          <p:spPr bwMode="auto">
            <a:xfrm>
              <a:off x="66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60"/>
            <p:cNvSpPr>
              <a:spLocks noChangeShapeType="1"/>
            </p:cNvSpPr>
            <p:nvPr/>
          </p:nvSpPr>
          <p:spPr bwMode="auto">
            <a:xfrm>
              <a:off x="84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61"/>
            <p:cNvSpPr>
              <a:spLocks noChangeShapeType="1"/>
            </p:cNvSpPr>
            <p:nvPr/>
          </p:nvSpPr>
          <p:spPr bwMode="auto">
            <a:xfrm>
              <a:off x="88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62"/>
            <p:cNvSpPr>
              <a:spLocks noChangeShapeType="1"/>
            </p:cNvSpPr>
            <p:nvPr/>
          </p:nvSpPr>
          <p:spPr bwMode="auto">
            <a:xfrm>
              <a:off x="91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63"/>
            <p:cNvSpPr>
              <a:spLocks noChangeShapeType="1"/>
            </p:cNvSpPr>
            <p:nvPr/>
          </p:nvSpPr>
          <p:spPr bwMode="auto">
            <a:xfrm>
              <a:off x="95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320" name="Line 64"/>
          <p:cNvSpPr>
            <a:spLocks noChangeShapeType="1"/>
          </p:cNvSpPr>
          <p:nvPr/>
        </p:nvSpPr>
        <p:spPr bwMode="auto">
          <a:xfrm flipH="1">
            <a:off x="4648200" y="4495800"/>
            <a:ext cx="0" cy="2438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321" name="Text Box 65"/>
          <p:cNvSpPr txBox="1">
            <a:spLocks noChangeArrowheads="1"/>
          </p:cNvSpPr>
          <p:nvPr/>
        </p:nvSpPr>
        <p:spPr bwMode="auto">
          <a:xfrm>
            <a:off x="4495800" y="3154363"/>
            <a:ext cx="1143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sym typeface="Wingdings" pitchFamily="2" charset="2"/>
              </a:rPr>
              <a:t></a:t>
            </a:r>
          </a:p>
        </p:txBody>
      </p:sp>
      <p:sp>
        <p:nvSpPr>
          <p:cNvPr id="96322" name="Text Box 66"/>
          <p:cNvSpPr txBox="1">
            <a:spLocks noChangeArrowheads="1"/>
          </p:cNvSpPr>
          <p:nvPr/>
        </p:nvSpPr>
        <p:spPr bwMode="auto">
          <a:xfrm>
            <a:off x="4497388" y="5916613"/>
            <a:ext cx="1143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sym typeface="Wingdings" pitchFamily="2" charset="2"/>
              </a:rPr>
              <a:t></a:t>
            </a:r>
          </a:p>
        </p:txBody>
      </p:sp>
      <p:sp>
        <p:nvSpPr>
          <p:cNvPr id="5136" name="Text Box 67"/>
          <p:cNvSpPr txBox="1">
            <a:spLocks noChangeArrowheads="1"/>
          </p:cNvSpPr>
          <p:nvPr/>
        </p:nvSpPr>
        <p:spPr bwMode="auto">
          <a:xfrm>
            <a:off x="381000" y="304800"/>
            <a:ext cx="8458200" cy="466725"/>
          </a:xfrm>
          <a:prstGeom prst="rect">
            <a:avLst/>
          </a:prstGeom>
          <a:noFill/>
          <a:ln w="9525">
            <a:solidFill>
              <a:srgbClr val="E7193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E7193B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vẽ đường trung trực của đoạn thẳng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 thước và êke</a:t>
            </a:r>
          </a:p>
        </p:txBody>
      </p:sp>
      <p:sp>
        <p:nvSpPr>
          <p:cNvPr id="5137" name="Line 70"/>
          <p:cNvSpPr>
            <a:spLocks noChangeShapeType="1"/>
          </p:cNvSpPr>
          <p:nvPr/>
        </p:nvSpPr>
        <p:spPr bwMode="auto">
          <a:xfrm>
            <a:off x="914400" y="4494213"/>
            <a:ext cx="7478713" cy="1587"/>
          </a:xfrm>
          <a:prstGeom prst="line">
            <a:avLst/>
          </a:prstGeom>
          <a:noFill/>
          <a:ln w="39688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Rectangle 72"/>
          <p:cNvSpPr>
            <a:spLocks noChangeArrowheads="1"/>
          </p:cNvSpPr>
          <p:nvPr/>
        </p:nvSpPr>
        <p:spPr bwMode="auto">
          <a:xfrm>
            <a:off x="706438" y="3652838"/>
            <a:ext cx="347662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10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5139" name="Rectangle 74"/>
          <p:cNvSpPr>
            <a:spLocks noChangeArrowheads="1"/>
          </p:cNvSpPr>
          <p:nvPr/>
        </p:nvSpPr>
        <p:spPr bwMode="auto">
          <a:xfrm>
            <a:off x="8145463" y="3652838"/>
            <a:ext cx="347662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10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5140" name="Text Box 75"/>
          <p:cNvSpPr txBox="1">
            <a:spLocks noChangeArrowheads="1"/>
          </p:cNvSpPr>
          <p:nvPr/>
        </p:nvSpPr>
        <p:spPr bwMode="auto">
          <a:xfrm>
            <a:off x="762000" y="41275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E7193B"/>
                </a:solidFill>
                <a:sym typeface="Wingdings 2" pitchFamily="18" charset="2"/>
              </a:rPr>
              <a:t></a:t>
            </a:r>
          </a:p>
        </p:txBody>
      </p:sp>
      <p:sp>
        <p:nvSpPr>
          <p:cNvPr id="5141" name="Text Box 76"/>
          <p:cNvSpPr txBox="1">
            <a:spLocks noChangeArrowheads="1"/>
          </p:cNvSpPr>
          <p:nvPr/>
        </p:nvSpPr>
        <p:spPr bwMode="auto">
          <a:xfrm>
            <a:off x="8216900" y="41402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E7193B"/>
                </a:solidFill>
                <a:sym typeface="Wingdings 2" pitchFamily="18" charset="2"/>
              </a:rPr>
              <a:t></a:t>
            </a:r>
          </a:p>
        </p:txBody>
      </p:sp>
      <p:grpSp>
        <p:nvGrpSpPr>
          <p:cNvPr id="96334" name="Group 78"/>
          <p:cNvGrpSpPr>
            <a:grpSpLocks/>
          </p:cNvGrpSpPr>
          <p:nvPr/>
        </p:nvGrpSpPr>
        <p:grpSpPr bwMode="auto">
          <a:xfrm>
            <a:off x="3695700" y="3298825"/>
            <a:ext cx="1301750" cy="1539875"/>
            <a:chOff x="3356" y="1344"/>
            <a:chExt cx="820" cy="970"/>
          </a:xfrm>
        </p:grpSpPr>
        <p:pic>
          <p:nvPicPr>
            <p:cNvPr id="5143" name="Picture 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6" y="1344"/>
              <a:ext cx="820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44" name="Text Box 77"/>
            <p:cNvSpPr txBox="1">
              <a:spLocks noChangeArrowheads="1"/>
            </p:cNvSpPr>
            <p:nvPr/>
          </p:nvSpPr>
          <p:spPr bwMode="auto">
            <a:xfrm>
              <a:off x="3840" y="1872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000">
                  <a:solidFill>
                    <a:srgbClr val="E7193B"/>
                  </a:solidFill>
                  <a:sym typeface="Wingdings 2" pitchFamily="18" charset="2"/>
                </a:rPr>
                <a:t>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871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6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6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6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6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9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6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20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6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5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8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6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96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9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0" presetID="2" presetClass="exit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9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4" grpId="0" animBg="1"/>
      <p:bldP spid="96285" grpId="0" animBg="1"/>
      <p:bldP spid="96286" grpId="0"/>
      <p:bldP spid="96290" grpId="0" animBg="1"/>
      <p:bldP spid="96291" grpId="0" animBg="1"/>
      <p:bldP spid="96292" grpId="0" animBg="1"/>
      <p:bldP spid="96293" grpId="0"/>
      <p:bldP spid="96294" grpId="0"/>
      <p:bldP spid="96320" grpId="0" animBg="1"/>
      <p:bldP spid="96321" grpId="0"/>
      <p:bldP spid="96321" grpId="1"/>
      <p:bldP spid="96322" grpId="0"/>
      <p:bldP spid="963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2"/>
          <p:cNvSpPr>
            <a:spLocks noChangeArrowheads="1"/>
          </p:cNvSpPr>
          <p:nvPr/>
        </p:nvSpPr>
        <p:spPr bwMode="auto">
          <a:xfrm>
            <a:off x="3810000" y="152400"/>
            <a:ext cx="5029200" cy="2286000"/>
          </a:xfrm>
          <a:prstGeom prst="wedgeEllipseCallout">
            <a:avLst>
              <a:gd name="adj1" fmla="val -48546"/>
              <a:gd name="adj2" fmla="val 1033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Dùng thước và compa dựng đường trung trực của đoạn thẳng như thế nào?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47" name="Group 26"/>
          <p:cNvGrpSpPr>
            <a:grpSpLocks/>
          </p:cNvGrpSpPr>
          <p:nvPr/>
        </p:nvGrpSpPr>
        <p:grpSpPr bwMode="auto">
          <a:xfrm>
            <a:off x="762000" y="2590800"/>
            <a:ext cx="3505200" cy="3109913"/>
            <a:chOff x="576" y="720"/>
            <a:chExt cx="2208" cy="1959"/>
          </a:xfrm>
        </p:grpSpPr>
        <p:sp>
          <p:nvSpPr>
            <p:cNvPr id="6148" name="Oval 5"/>
            <p:cNvSpPr>
              <a:spLocks noChangeArrowheads="1"/>
            </p:cNvSpPr>
            <p:nvPr/>
          </p:nvSpPr>
          <p:spPr bwMode="auto">
            <a:xfrm>
              <a:off x="1584" y="1104"/>
              <a:ext cx="192" cy="19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Line 6"/>
            <p:cNvSpPr>
              <a:spLocks noChangeShapeType="1"/>
            </p:cNvSpPr>
            <p:nvPr/>
          </p:nvSpPr>
          <p:spPr bwMode="auto">
            <a:xfrm>
              <a:off x="1680" y="1296"/>
              <a:ext cx="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7"/>
            <p:cNvSpPr>
              <a:spLocks noChangeShapeType="1"/>
            </p:cNvSpPr>
            <p:nvPr/>
          </p:nvSpPr>
          <p:spPr bwMode="auto">
            <a:xfrm flipH="1">
              <a:off x="1392" y="1920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Line 8"/>
            <p:cNvSpPr>
              <a:spLocks noChangeShapeType="1"/>
            </p:cNvSpPr>
            <p:nvPr/>
          </p:nvSpPr>
          <p:spPr bwMode="auto">
            <a:xfrm>
              <a:off x="1680" y="1920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9"/>
            <p:cNvSpPr>
              <a:spLocks noChangeShapeType="1"/>
            </p:cNvSpPr>
            <p:nvPr/>
          </p:nvSpPr>
          <p:spPr bwMode="auto">
            <a:xfrm>
              <a:off x="1392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10"/>
            <p:cNvSpPr>
              <a:spLocks noChangeShapeType="1"/>
            </p:cNvSpPr>
            <p:nvPr/>
          </p:nvSpPr>
          <p:spPr bwMode="auto">
            <a:xfrm flipH="1">
              <a:off x="1248" y="148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1"/>
            <p:cNvSpPr>
              <a:spLocks noChangeShapeType="1"/>
            </p:cNvSpPr>
            <p:nvPr/>
          </p:nvSpPr>
          <p:spPr bwMode="auto">
            <a:xfrm>
              <a:off x="1968" y="1488"/>
              <a:ext cx="19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2"/>
            <p:cNvSpPr>
              <a:spLocks noChangeShapeType="1"/>
            </p:cNvSpPr>
            <p:nvPr/>
          </p:nvSpPr>
          <p:spPr bwMode="auto">
            <a:xfrm>
              <a:off x="2160" y="1536"/>
              <a:ext cx="0" cy="96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3"/>
            <p:cNvSpPr>
              <a:spLocks noChangeShapeType="1"/>
            </p:cNvSpPr>
            <p:nvPr/>
          </p:nvSpPr>
          <p:spPr bwMode="auto">
            <a:xfrm flipH="1">
              <a:off x="2064" y="1632"/>
              <a:ext cx="96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4"/>
            <p:cNvSpPr>
              <a:spLocks noChangeShapeType="1"/>
            </p:cNvSpPr>
            <p:nvPr/>
          </p:nvSpPr>
          <p:spPr bwMode="auto">
            <a:xfrm>
              <a:off x="2160" y="1632"/>
              <a:ext cx="192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5"/>
            <p:cNvSpPr>
              <a:spLocks noChangeShapeType="1"/>
            </p:cNvSpPr>
            <p:nvPr/>
          </p:nvSpPr>
          <p:spPr bwMode="auto">
            <a:xfrm flipH="1">
              <a:off x="1200" y="1344"/>
              <a:ext cx="96" cy="624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6"/>
            <p:cNvSpPr>
              <a:spLocks noChangeShapeType="1"/>
            </p:cNvSpPr>
            <p:nvPr/>
          </p:nvSpPr>
          <p:spPr bwMode="auto">
            <a:xfrm>
              <a:off x="864" y="2448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Text Box 17"/>
            <p:cNvSpPr txBox="1">
              <a:spLocks noChangeArrowheads="1"/>
            </p:cNvSpPr>
            <p:nvPr/>
          </p:nvSpPr>
          <p:spPr bwMode="auto">
            <a:xfrm>
              <a:off x="576" y="24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A</a:t>
              </a:r>
            </a:p>
          </p:txBody>
        </p:sp>
        <p:sp>
          <p:nvSpPr>
            <p:cNvPr id="6161" name="Text Box 18"/>
            <p:cNvSpPr txBox="1">
              <a:spLocks noChangeArrowheads="1"/>
            </p:cNvSpPr>
            <p:nvPr/>
          </p:nvSpPr>
          <p:spPr bwMode="auto">
            <a:xfrm>
              <a:off x="2496" y="24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B</a:t>
              </a:r>
            </a:p>
          </p:txBody>
        </p:sp>
        <p:sp>
          <p:nvSpPr>
            <p:cNvPr id="6162" name="Text Box 19"/>
            <p:cNvSpPr txBox="1">
              <a:spLocks noChangeArrowheads="1"/>
            </p:cNvSpPr>
            <p:nvPr/>
          </p:nvSpPr>
          <p:spPr bwMode="auto">
            <a:xfrm>
              <a:off x="1728" y="720"/>
              <a:ext cx="336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800" b="1">
                  <a:latin typeface=".VnTime" pitchFamily="34" charset="0"/>
                </a:rPr>
                <a:t>?</a:t>
              </a:r>
            </a:p>
          </p:txBody>
        </p:sp>
        <p:sp>
          <p:nvSpPr>
            <p:cNvPr id="6163" name="Text Box 24"/>
            <p:cNvSpPr txBox="1">
              <a:spLocks noChangeArrowheads="1"/>
            </p:cNvSpPr>
            <p:nvPr/>
          </p:nvSpPr>
          <p:spPr bwMode="auto">
            <a:xfrm>
              <a:off x="736" y="2320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rgbClr val="E7193B"/>
                  </a:solidFill>
                  <a:sym typeface="Wingdings 2" pitchFamily="18" charset="2"/>
                </a:rPr>
                <a:t></a:t>
              </a:r>
            </a:p>
          </p:txBody>
        </p:sp>
        <p:sp>
          <p:nvSpPr>
            <p:cNvPr id="6164" name="Text Box 25"/>
            <p:cNvSpPr txBox="1">
              <a:spLocks noChangeArrowheads="1"/>
            </p:cNvSpPr>
            <p:nvPr/>
          </p:nvSpPr>
          <p:spPr bwMode="auto">
            <a:xfrm>
              <a:off x="2400" y="2320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rgbClr val="E7193B"/>
                  </a:solidFill>
                  <a:sym typeface="Wingdings 2" pitchFamily="18" charset="2"/>
                </a:rPr>
                <a:t>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594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52400" y="4316693"/>
            <a:ext cx="3083753" cy="2388907"/>
            <a:chOff x="1632" y="2208"/>
            <a:chExt cx="2208" cy="1872"/>
          </a:xfrm>
        </p:grpSpPr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1632" y="3849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A</a:t>
              </a:r>
            </a:p>
          </p:txBody>
        </p: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504" y="384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B</a:t>
              </a:r>
            </a:p>
          </p:txBody>
        </p:sp>
        <p:sp>
          <p:nvSpPr>
            <p:cNvPr id="7" name="Line 24"/>
            <p:cNvSpPr>
              <a:spLocks noChangeShapeType="1"/>
            </p:cNvSpPr>
            <p:nvPr/>
          </p:nvSpPr>
          <p:spPr bwMode="auto">
            <a:xfrm>
              <a:off x="1872" y="3840"/>
              <a:ext cx="1776" cy="0"/>
            </a:xfrm>
            <a:prstGeom prst="line">
              <a:avLst/>
            </a:prstGeom>
            <a:noFill/>
            <a:ln w="38100">
              <a:solidFill>
                <a:srgbClr val="E7193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7"/>
            <p:cNvSpPr>
              <a:spLocks noChangeShapeType="1"/>
            </p:cNvSpPr>
            <p:nvPr/>
          </p:nvSpPr>
          <p:spPr bwMode="auto">
            <a:xfrm flipV="1">
              <a:off x="1872" y="2736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8"/>
            <p:cNvSpPr>
              <a:spLocks noChangeShapeType="1"/>
            </p:cNvSpPr>
            <p:nvPr/>
          </p:nvSpPr>
          <p:spPr bwMode="auto">
            <a:xfrm flipV="1">
              <a:off x="3648" y="220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4"/>
            <p:cNvSpPr>
              <a:spLocks/>
            </p:cNvSpPr>
            <p:nvPr/>
          </p:nvSpPr>
          <p:spPr bwMode="auto">
            <a:xfrm>
              <a:off x="1880" y="2216"/>
              <a:ext cx="1760" cy="520"/>
            </a:xfrm>
            <a:custGeom>
              <a:avLst/>
              <a:gdLst>
                <a:gd name="T0" fmla="*/ 0 w 1760"/>
                <a:gd name="T1" fmla="*/ 520 h 520"/>
                <a:gd name="T2" fmla="*/ 120 w 1760"/>
                <a:gd name="T3" fmla="*/ 448 h 520"/>
                <a:gd name="T4" fmla="*/ 168 w 1760"/>
                <a:gd name="T5" fmla="*/ 416 h 520"/>
                <a:gd name="T6" fmla="*/ 192 w 1760"/>
                <a:gd name="T7" fmla="*/ 400 h 520"/>
                <a:gd name="T8" fmla="*/ 288 w 1760"/>
                <a:gd name="T9" fmla="*/ 328 h 520"/>
                <a:gd name="T10" fmla="*/ 336 w 1760"/>
                <a:gd name="T11" fmla="*/ 296 h 520"/>
                <a:gd name="T12" fmla="*/ 400 w 1760"/>
                <a:gd name="T13" fmla="*/ 264 h 520"/>
                <a:gd name="T14" fmla="*/ 512 w 1760"/>
                <a:gd name="T15" fmla="*/ 184 h 520"/>
                <a:gd name="T16" fmla="*/ 744 w 1760"/>
                <a:gd name="T17" fmla="*/ 160 h 520"/>
                <a:gd name="T18" fmla="*/ 1184 w 1760"/>
                <a:gd name="T19" fmla="*/ 152 h 520"/>
                <a:gd name="T20" fmla="*/ 1328 w 1760"/>
                <a:gd name="T21" fmla="*/ 72 h 520"/>
                <a:gd name="T22" fmla="*/ 1384 w 1760"/>
                <a:gd name="T23" fmla="*/ 40 h 520"/>
                <a:gd name="T24" fmla="*/ 1456 w 1760"/>
                <a:gd name="T25" fmla="*/ 0 h 520"/>
                <a:gd name="T26" fmla="*/ 1760 w 1760"/>
                <a:gd name="T27" fmla="*/ 0 h 5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60" h="520">
                  <a:moveTo>
                    <a:pt x="0" y="520"/>
                  </a:moveTo>
                  <a:cubicBezTo>
                    <a:pt x="71" y="508"/>
                    <a:pt x="69" y="488"/>
                    <a:pt x="120" y="448"/>
                  </a:cubicBezTo>
                  <a:cubicBezTo>
                    <a:pt x="135" y="436"/>
                    <a:pt x="152" y="427"/>
                    <a:pt x="168" y="416"/>
                  </a:cubicBezTo>
                  <a:cubicBezTo>
                    <a:pt x="176" y="411"/>
                    <a:pt x="192" y="400"/>
                    <a:pt x="192" y="400"/>
                  </a:cubicBezTo>
                  <a:cubicBezTo>
                    <a:pt x="215" y="365"/>
                    <a:pt x="253" y="351"/>
                    <a:pt x="288" y="328"/>
                  </a:cubicBezTo>
                  <a:cubicBezTo>
                    <a:pt x="348" y="288"/>
                    <a:pt x="279" y="315"/>
                    <a:pt x="336" y="296"/>
                  </a:cubicBezTo>
                  <a:cubicBezTo>
                    <a:pt x="475" y="192"/>
                    <a:pt x="274" y="336"/>
                    <a:pt x="400" y="264"/>
                  </a:cubicBezTo>
                  <a:cubicBezTo>
                    <a:pt x="438" y="242"/>
                    <a:pt x="470" y="202"/>
                    <a:pt x="512" y="184"/>
                  </a:cubicBezTo>
                  <a:cubicBezTo>
                    <a:pt x="574" y="157"/>
                    <a:pt x="693" y="161"/>
                    <a:pt x="744" y="160"/>
                  </a:cubicBezTo>
                  <a:cubicBezTo>
                    <a:pt x="891" y="156"/>
                    <a:pt x="1037" y="155"/>
                    <a:pt x="1184" y="152"/>
                  </a:cubicBezTo>
                  <a:cubicBezTo>
                    <a:pt x="1230" y="137"/>
                    <a:pt x="1288" y="99"/>
                    <a:pt x="1328" y="72"/>
                  </a:cubicBezTo>
                  <a:cubicBezTo>
                    <a:pt x="1385" y="34"/>
                    <a:pt x="1316" y="57"/>
                    <a:pt x="1384" y="40"/>
                  </a:cubicBezTo>
                  <a:cubicBezTo>
                    <a:pt x="1439" y="3"/>
                    <a:pt x="1414" y="14"/>
                    <a:pt x="1456" y="0"/>
                  </a:cubicBezTo>
                  <a:cubicBezTo>
                    <a:pt x="1756" y="8"/>
                    <a:pt x="1682" y="78"/>
                    <a:pt x="176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81000" y="1524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Tiết 59: Tính chất </a:t>
            </a:r>
            <a:r>
              <a:rPr lang="en-US" sz="3200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đường trung trực của một đoạn thẳng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204835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. Định lí về các điểm thuộc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đường trung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trực:</a:t>
            </a:r>
          </a:p>
          <a:p>
            <a:pPr marL="914400" lvl="1" indent="-457200" algn="just">
              <a:buAutoNum type="alphaLcParenR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Thực hành:</a:t>
            </a:r>
          </a:p>
          <a:p>
            <a:pPr marL="1257300" lvl="2" indent="-342900" algn="just"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Cắt một mảnh giấy trong đó có mép cắt là đoạn thẳng AB.</a:t>
            </a:r>
          </a:p>
        </p:txBody>
      </p: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3962400" y="4343400"/>
            <a:ext cx="1828800" cy="2374620"/>
            <a:chOff x="480" y="816"/>
            <a:chExt cx="1152" cy="1479"/>
          </a:xfrm>
        </p:grpSpPr>
        <p:sp>
          <p:nvSpPr>
            <p:cNvPr id="12" name="Line 26"/>
            <p:cNvSpPr>
              <a:spLocks noChangeShapeType="1"/>
            </p:cNvSpPr>
            <p:nvPr/>
          </p:nvSpPr>
          <p:spPr bwMode="auto">
            <a:xfrm>
              <a:off x="720" y="1056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>
              <a:off x="720" y="2064"/>
              <a:ext cx="720" cy="0"/>
            </a:xfrm>
            <a:prstGeom prst="line">
              <a:avLst/>
            </a:prstGeom>
            <a:noFill/>
            <a:ln w="38100">
              <a:solidFill>
                <a:srgbClr val="E7193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 flipV="1">
              <a:off x="1440" y="816"/>
              <a:ext cx="0" cy="1248"/>
            </a:xfrm>
            <a:prstGeom prst="line">
              <a:avLst/>
            </a:prstGeom>
            <a:noFill/>
            <a:ln w="38100">
              <a:solidFill>
                <a:srgbClr val="0052FF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5" name="AutoShape 29"/>
            <p:cNvCxnSpPr>
              <a:cxnSpLocks noChangeShapeType="1"/>
            </p:cNvCxnSpPr>
            <p:nvPr/>
          </p:nvCxnSpPr>
          <p:spPr bwMode="auto">
            <a:xfrm rot="-5400000">
              <a:off x="960" y="576"/>
              <a:ext cx="240" cy="72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480" y="2064"/>
              <a:ext cx="3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mtClean="0">
                  <a:latin typeface=".VnTime" pitchFamily="34" charset="0"/>
                </a:rPr>
                <a:t>A</a:t>
              </a:r>
              <a:endParaRPr lang="en-US">
                <a:latin typeface=".VnTime" pitchFamily="34" charset="0"/>
              </a:endParaRPr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720" y="206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B</a:t>
              </a:r>
            </a:p>
          </p:txBody>
        </p:sp>
        <p:graphicFrame>
          <p:nvGraphicFramePr>
            <p:cNvPr id="18" name="Object 32"/>
            <p:cNvGraphicFramePr>
              <a:graphicFrameLocks noChangeAspect="1"/>
            </p:cNvGraphicFramePr>
            <p:nvPr/>
          </p:nvGraphicFramePr>
          <p:xfrm>
            <a:off x="738" y="2160"/>
            <a:ext cx="78" cy="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3" imgW="126725" imgH="126725" progId="Equation.DSMT4">
                    <p:embed/>
                  </p:oleObj>
                </mc:Choice>
                <mc:Fallback>
                  <p:oleObj name="Equation" r:id="rId3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8" y="2160"/>
                          <a:ext cx="78" cy="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440" y="1344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1</a:t>
              </a:r>
            </a:p>
          </p:txBody>
        </p:sp>
      </p:grpSp>
      <p:grpSp>
        <p:nvGrpSpPr>
          <p:cNvPr id="20" name="Group 27"/>
          <p:cNvGrpSpPr>
            <a:grpSpLocks/>
          </p:cNvGrpSpPr>
          <p:nvPr/>
        </p:nvGrpSpPr>
        <p:grpSpPr bwMode="auto">
          <a:xfrm>
            <a:off x="6623022" y="4504903"/>
            <a:ext cx="2368578" cy="2200697"/>
            <a:chOff x="3360" y="576"/>
            <a:chExt cx="1392" cy="1547"/>
          </a:xfrm>
        </p:grpSpPr>
        <p:sp>
          <p:nvSpPr>
            <p:cNvPr id="21" name="Line 4"/>
            <p:cNvSpPr>
              <a:spLocks noChangeShapeType="1"/>
            </p:cNvSpPr>
            <p:nvPr/>
          </p:nvSpPr>
          <p:spPr bwMode="auto">
            <a:xfrm flipH="1">
              <a:off x="3600" y="816"/>
              <a:ext cx="624" cy="1104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>
              <a:off x="4224" y="816"/>
              <a:ext cx="0" cy="1104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3600" y="1920"/>
              <a:ext cx="624" cy="0"/>
            </a:xfrm>
            <a:prstGeom prst="line">
              <a:avLst/>
            </a:prstGeom>
            <a:noFill/>
            <a:ln w="38100">
              <a:solidFill>
                <a:srgbClr val="E7193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V="1">
              <a:off x="3600" y="1344"/>
              <a:ext cx="115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 flipV="1">
              <a:off x="4224" y="650"/>
              <a:ext cx="288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6" name="AutoShape 9"/>
            <p:cNvCxnSpPr>
              <a:cxnSpLocks noChangeShapeType="1"/>
              <a:endCxn id="25" idx="1"/>
            </p:cNvCxnSpPr>
            <p:nvPr/>
          </p:nvCxnSpPr>
          <p:spPr bwMode="auto">
            <a:xfrm rot="5400000" flipH="1">
              <a:off x="4285" y="877"/>
              <a:ext cx="694" cy="240"/>
            </a:xfrm>
            <a:prstGeom prst="curvedConnector3">
              <a:avLst>
                <a:gd name="adj1" fmla="val 6556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3360" y="1920"/>
              <a:ext cx="28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A</a:t>
              </a:r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3552" y="1920"/>
              <a:ext cx="336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B</a:t>
              </a:r>
            </a:p>
          </p:txBody>
        </p:sp>
        <p:graphicFrame>
          <p:nvGraphicFramePr>
            <p:cNvPr id="29" name="Object 14"/>
            <p:cNvGraphicFramePr>
              <a:graphicFrameLocks noChangeAspect="1"/>
            </p:cNvGraphicFramePr>
            <p:nvPr/>
          </p:nvGraphicFramePr>
          <p:xfrm>
            <a:off x="3570" y="2016"/>
            <a:ext cx="78" cy="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Equation" r:id="rId5" imgW="126725" imgH="126725" progId="Equation.DSMT4">
                    <p:embed/>
                  </p:oleObj>
                </mc:Choice>
                <mc:Fallback>
                  <p:oleObj name="Equation" r:id="rId5" imgW="126725" imgH="12672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0" y="2016"/>
                          <a:ext cx="78" cy="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3696" y="1257"/>
              <a:ext cx="24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2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4176" y="1248"/>
              <a:ext cx="28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1</a:t>
              </a:r>
            </a:p>
          </p:txBody>
        </p:sp>
        <p:sp>
          <p:nvSpPr>
            <p:cNvPr id="32" name="Text Box 19"/>
            <p:cNvSpPr txBox="1">
              <a:spLocks noChangeArrowheads="1"/>
            </p:cNvSpPr>
            <p:nvPr/>
          </p:nvSpPr>
          <p:spPr bwMode="auto">
            <a:xfrm>
              <a:off x="4032" y="576"/>
              <a:ext cx="288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M</a:t>
              </a:r>
            </a:p>
          </p:txBody>
        </p:sp>
      </p:grpSp>
      <p:sp>
        <p:nvSpPr>
          <p:cNvPr id="34" name="Right Arrow 33"/>
          <p:cNvSpPr/>
          <p:nvPr/>
        </p:nvSpPr>
        <p:spPr>
          <a:xfrm>
            <a:off x="3352800" y="5191135"/>
            <a:ext cx="722671" cy="815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6117900" y="5191136"/>
            <a:ext cx="831822" cy="815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52400" y="2387958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 algn="just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Gấp mảnh giấy sao cho mút A trùng với mút B, ta được nếp gấp 1. Nếp gấp 1 là đường trung trực của đoạn thẳng AB.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2400" y="3475167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 algn="just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Từ một điểm M tùy ý trên nếp gấp 1, gấp đoạn thẳng MA (MB) được nếp gấp 2.</a:t>
            </a:r>
          </a:p>
        </p:txBody>
      </p:sp>
    </p:spTree>
    <p:extLst>
      <p:ext uri="{BB962C8B-B14F-4D97-AF65-F5344CB8AC3E}">
        <p14:creationId xmlns:p14="http://schemas.microsoft.com/office/powerpoint/2010/main" val="113210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33400" y="1600200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3333CC"/>
                </a:solidFill>
                <a:latin typeface=".VnTime" pitchFamily="34" charset="0"/>
              </a:rPr>
              <a:t>b. §Þnh lý 1 </a:t>
            </a:r>
            <a:r>
              <a:rPr lang="en-US" sz="2400" b="1" i="1">
                <a:solidFill>
                  <a:srgbClr val="3333CC"/>
                </a:solidFill>
                <a:latin typeface=".VnTime" pitchFamily="34" charset="0"/>
              </a:rPr>
              <a:t>(§Þnh lý thuËn</a:t>
            </a:r>
            <a:r>
              <a:rPr lang="en-US" sz="2400" b="1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400" b="1" i="1" smtClean="0">
                <a:solidFill>
                  <a:srgbClr val="3333CC"/>
                </a:solidFill>
                <a:latin typeface=".VnTime" pitchFamily="34" charset="0"/>
              </a:rPr>
              <a:t>):</a:t>
            </a:r>
            <a:endParaRPr lang="en-US" sz="2400" b="1" i="1">
              <a:solidFill>
                <a:srgbClr val="3333CC"/>
              </a:solidFill>
              <a:latin typeface=".VnTime" pitchFamily="34" charset="0"/>
            </a:endParaRPr>
          </a:p>
        </p:txBody>
      </p:sp>
      <p:graphicFrame>
        <p:nvGraphicFramePr>
          <p:cNvPr id="22561" name="Group 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827224"/>
              </p:ext>
            </p:extLst>
          </p:nvPr>
        </p:nvGraphicFramePr>
        <p:xfrm>
          <a:off x="304800" y="2057400"/>
          <a:ext cx="8610600" cy="1066800"/>
        </p:xfrm>
        <a:graphic>
          <a:graphicData uri="http://schemas.openxmlformats.org/drawingml/2006/table">
            <a:tbl>
              <a:tblPr/>
              <a:tblGrid>
                <a:gridCol w="86106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§iÓm n»m trªn ®ư­êng trung trùc cña mét ®o¹n th¼ng th× c¸ch ®Òu hai ®Çu mót cña ®o¹n th¼ng ®ã.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49" name="Text Box 22"/>
          <p:cNvSpPr txBox="1">
            <a:spLocks noChangeArrowheads="1"/>
          </p:cNvSpPr>
          <p:nvPr/>
        </p:nvSpPr>
        <p:spPr bwMode="auto">
          <a:xfrm>
            <a:off x="304800" y="3214688"/>
            <a:ext cx="830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250" name="Text Box 23"/>
          <p:cNvSpPr txBox="1">
            <a:spLocks noChangeArrowheads="1"/>
          </p:cNvSpPr>
          <p:nvPr/>
        </p:nvSpPr>
        <p:spPr bwMode="auto">
          <a:xfrm>
            <a:off x="304800" y="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FF0728"/>
                </a:solidFill>
                <a:latin typeface=".VnTime" pitchFamily="34" charset="0"/>
              </a:rPr>
              <a:t>TiÕt 59: </a:t>
            </a:r>
            <a:r>
              <a:rPr lang="en-US" sz="2400">
                <a:solidFill>
                  <a:srgbClr val="FF0728"/>
                </a:solidFill>
                <a:latin typeface=".VnTimeH" pitchFamily="34" charset="0"/>
              </a:rPr>
              <a:t>tÝnh chÊt ®­êng trung trùc cña mét ®o¹n th¼ng</a:t>
            </a:r>
          </a:p>
        </p:txBody>
      </p:sp>
      <p:sp>
        <p:nvSpPr>
          <p:cNvPr id="10251" name="Rectangle 24"/>
          <p:cNvSpPr>
            <a:spLocks noChangeArrowheads="1"/>
          </p:cNvSpPr>
          <p:nvPr/>
        </p:nvSpPr>
        <p:spPr bwMode="auto">
          <a:xfrm>
            <a:off x="228600" y="838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latin typeface=".VnTime" pitchFamily="34" charset="0"/>
              </a:rPr>
              <a:t>1. §Þnh lý vÒ tÝnh chÊt cña c¸c ®iÓm thuéc </a:t>
            </a:r>
            <a:r>
              <a:rPr lang="en-US" sz="2400" b="1" smtClean="0">
                <a:latin typeface=".VnTime" pitchFamily="34" charset="0"/>
              </a:rPr>
              <a:t>®­ưêng </a:t>
            </a:r>
            <a:r>
              <a:rPr lang="en-US" sz="2400" b="1">
                <a:latin typeface=".VnTime" pitchFamily="34" charset="0"/>
              </a:rPr>
              <a:t>trung trùc.</a:t>
            </a:r>
          </a:p>
        </p:txBody>
      </p:sp>
      <p:sp>
        <p:nvSpPr>
          <p:cNvPr id="10252" name="Text Box 25"/>
          <p:cNvSpPr txBox="1">
            <a:spLocks noChangeArrowheads="1"/>
          </p:cNvSpPr>
          <p:nvPr/>
        </p:nvSpPr>
        <p:spPr bwMode="auto">
          <a:xfrm>
            <a:off x="685800" y="13716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253" name="Text Box 26"/>
          <p:cNvSpPr txBox="1">
            <a:spLocks noChangeArrowheads="1"/>
          </p:cNvSpPr>
          <p:nvPr/>
        </p:nvSpPr>
        <p:spPr bwMode="auto">
          <a:xfrm>
            <a:off x="533400" y="12192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Time" pitchFamily="34" charset="0"/>
              </a:rPr>
              <a:t>a. Thùc hµnh:</a:t>
            </a:r>
          </a:p>
        </p:txBody>
      </p:sp>
      <p:sp>
        <p:nvSpPr>
          <p:cNvPr id="10254" name="Text Box 27"/>
          <p:cNvSpPr txBox="1">
            <a:spLocks noChangeArrowheads="1"/>
          </p:cNvSpPr>
          <p:nvPr/>
        </p:nvSpPr>
        <p:spPr bwMode="auto">
          <a:xfrm>
            <a:off x="533400" y="32766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04800" y="3200400"/>
            <a:ext cx="906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.VnTime" pitchFamily="34" charset="0"/>
              </a:rPr>
              <a:t>Cô thÓ</a:t>
            </a:r>
            <a:r>
              <a:rPr lang="en-US" sz="2400">
                <a:solidFill>
                  <a:srgbClr val="FF0000"/>
                </a:solidFill>
                <a:latin typeface=".VnTime" pitchFamily="34" charset="0"/>
              </a:rPr>
              <a:t>: </a:t>
            </a:r>
            <a:r>
              <a:rPr lang="en-US" sz="2200">
                <a:solidFill>
                  <a:srgbClr val="FF0000"/>
                </a:solidFill>
                <a:latin typeface=".VnTime" pitchFamily="34" charset="0"/>
              </a:rPr>
              <a:t>NÕu M n»m trªn </a:t>
            </a:r>
            <a:r>
              <a:rPr lang="en-US" sz="2200" smtClean="0">
                <a:solidFill>
                  <a:srgbClr val="FF0000"/>
                </a:solidFill>
                <a:latin typeface=".VnTime" pitchFamily="34" charset="0"/>
              </a:rPr>
              <a:t>®ư­êng </a:t>
            </a:r>
            <a:r>
              <a:rPr lang="en-US" sz="2200">
                <a:solidFill>
                  <a:srgbClr val="FF0000"/>
                </a:solidFill>
                <a:latin typeface=".VnTime" pitchFamily="34" charset="0"/>
              </a:rPr>
              <a:t>trung trùc cña ®o¹n th¼ng AB th× MA = MB</a:t>
            </a:r>
          </a:p>
        </p:txBody>
      </p:sp>
      <p:sp>
        <p:nvSpPr>
          <p:cNvPr id="22569" name="AutoShape 41"/>
          <p:cNvSpPr>
            <a:spLocks noChangeArrowheads="1"/>
          </p:cNvSpPr>
          <p:nvPr/>
        </p:nvSpPr>
        <p:spPr bwMode="auto">
          <a:xfrm>
            <a:off x="152400" y="3657600"/>
            <a:ext cx="6324600" cy="1143000"/>
          </a:xfrm>
          <a:prstGeom prst="wedgeEllipseCallout">
            <a:avLst>
              <a:gd name="adj1" fmla="val 33861"/>
              <a:gd name="adj2" fmla="val 102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728"/>
                </a:solidFill>
                <a:latin typeface=".VnTime" pitchFamily="34" charset="0"/>
              </a:rPr>
              <a:t>H·y viÕt GT, KL cña ®Þnh lý</a:t>
            </a:r>
          </a:p>
          <a:p>
            <a:pPr algn="ctr"/>
            <a:endParaRPr lang="en-US" sz="2800">
              <a:solidFill>
                <a:srgbClr val="FF0728"/>
              </a:solidFill>
              <a:latin typeface=".VnTime" pitchFamily="34" charset="0"/>
            </a:endParaRPr>
          </a:p>
        </p:txBody>
      </p:sp>
      <p:grpSp>
        <p:nvGrpSpPr>
          <p:cNvPr id="22595" name="Group 67"/>
          <p:cNvGrpSpPr>
            <a:grpSpLocks/>
          </p:cNvGrpSpPr>
          <p:nvPr/>
        </p:nvGrpSpPr>
        <p:grpSpPr bwMode="auto">
          <a:xfrm>
            <a:off x="5257800" y="3810000"/>
            <a:ext cx="3659188" cy="2743200"/>
            <a:chOff x="3312" y="2400"/>
            <a:chExt cx="2305" cy="1728"/>
          </a:xfrm>
        </p:grpSpPr>
        <p:sp>
          <p:nvSpPr>
            <p:cNvPr id="10259" name="Line 47"/>
            <p:cNvSpPr>
              <a:spLocks noChangeShapeType="1"/>
            </p:cNvSpPr>
            <p:nvPr/>
          </p:nvSpPr>
          <p:spPr bwMode="auto">
            <a:xfrm>
              <a:off x="4446" y="2400"/>
              <a:ext cx="18" cy="1728"/>
            </a:xfrm>
            <a:prstGeom prst="line">
              <a:avLst/>
            </a:prstGeom>
            <a:noFill/>
            <a:ln w="28575">
              <a:solidFill>
                <a:srgbClr val="E7193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Rectangle 49"/>
            <p:cNvSpPr>
              <a:spLocks noChangeArrowheads="1"/>
            </p:cNvSpPr>
            <p:nvPr/>
          </p:nvSpPr>
          <p:spPr bwMode="auto">
            <a:xfrm>
              <a:off x="4502" y="2400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10261" name="Line 50"/>
            <p:cNvSpPr>
              <a:spLocks noChangeShapeType="1"/>
            </p:cNvSpPr>
            <p:nvPr/>
          </p:nvSpPr>
          <p:spPr bwMode="auto">
            <a:xfrm>
              <a:off x="3418" y="3539"/>
              <a:ext cx="2052" cy="1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51"/>
            <p:cNvSpPr>
              <a:spLocks noChangeShapeType="1"/>
            </p:cNvSpPr>
            <p:nvPr/>
          </p:nvSpPr>
          <p:spPr bwMode="auto">
            <a:xfrm flipH="1">
              <a:off x="3418" y="2729"/>
              <a:ext cx="1021" cy="81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Line 52"/>
            <p:cNvSpPr>
              <a:spLocks noChangeShapeType="1"/>
            </p:cNvSpPr>
            <p:nvPr/>
          </p:nvSpPr>
          <p:spPr bwMode="auto">
            <a:xfrm>
              <a:off x="4439" y="2729"/>
              <a:ext cx="1031" cy="81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Line 53"/>
            <p:cNvSpPr>
              <a:spLocks noChangeShapeType="1"/>
            </p:cNvSpPr>
            <p:nvPr/>
          </p:nvSpPr>
          <p:spPr bwMode="auto">
            <a:xfrm flipH="1">
              <a:off x="3891" y="3491"/>
              <a:ext cx="64" cy="89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54"/>
            <p:cNvSpPr>
              <a:spLocks noChangeShapeType="1"/>
            </p:cNvSpPr>
            <p:nvPr/>
          </p:nvSpPr>
          <p:spPr bwMode="auto">
            <a:xfrm flipH="1">
              <a:off x="4847" y="3475"/>
              <a:ext cx="54" cy="105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Oval 55"/>
            <p:cNvSpPr>
              <a:spLocks noChangeArrowheads="1"/>
            </p:cNvSpPr>
            <p:nvPr/>
          </p:nvSpPr>
          <p:spPr bwMode="auto">
            <a:xfrm>
              <a:off x="4428" y="3523"/>
              <a:ext cx="43" cy="3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Rectangle 56"/>
            <p:cNvSpPr>
              <a:spLocks noChangeArrowheads="1"/>
            </p:cNvSpPr>
            <p:nvPr/>
          </p:nvSpPr>
          <p:spPr bwMode="auto">
            <a:xfrm>
              <a:off x="4320" y="3312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2400">
                  <a:latin typeface=".VnTimeH" pitchFamily="34" charset="0"/>
                </a:rPr>
                <a:t>i</a:t>
              </a:r>
            </a:p>
          </p:txBody>
        </p:sp>
        <p:sp>
          <p:nvSpPr>
            <p:cNvPr id="10268" name="Oval 57"/>
            <p:cNvSpPr>
              <a:spLocks noChangeArrowheads="1"/>
            </p:cNvSpPr>
            <p:nvPr/>
          </p:nvSpPr>
          <p:spPr bwMode="auto">
            <a:xfrm>
              <a:off x="3397" y="3523"/>
              <a:ext cx="32" cy="3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Rectangle 58"/>
            <p:cNvSpPr>
              <a:spLocks noChangeArrowheads="1"/>
            </p:cNvSpPr>
            <p:nvPr/>
          </p:nvSpPr>
          <p:spPr bwMode="auto">
            <a:xfrm>
              <a:off x="3312" y="3578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A</a:t>
              </a:r>
              <a:endParaRPr lang="en-US" b="1"/>
            </a:p>
          </p:txBody>
        </p:sp>
        <p:sp>
          <p:nvSpPr>
            <p:cNvPr id="10270" name="Oval 59"/>
            <p:cNvSpPr>
              <a:spLocks noChangeArrowheads="1"/>
            </p:cNvSpPr>
            <p:nvPr/>
          </p:nvSpPr>
          <p:spPr bwMode="auto">
            <a:xfrm>
              <a:off x="5448" y="3523"/>
              <a:ext cx="43" cy="3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Rectangle 60"/>
            <p:cNvSpPr>
              <a:spLocks noChangeArrowheads="1"/>
            </p:cNvSpPr>
            <p:nvPr/>
          </p:nvSpPr>
          <p:spPr bwMode="auto">
            <a:xfrm>
              <a:off x="5526" y="3578"/>
              <a:ext cx="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B</a:t>
              </a:r>
              <a:endParaRPr lang="en-US" b="1"/>
            </a:p>
          </p:txBody>
        </p:sp>
        <p:sp>
          <p:nvSpPr>
            <p:cNvPr id="10272" name="Oval 61"/>
            <p:cNvSpPr>
              <a:spLocks noChangeArrowheads="1"/>
            </p:cNvSpPr>
            <p:nvPr/>
          </p:nvSpPr>
          <p:spPr bwMode="auto">
            <a:xfrm>
              <a:off x="4428" y="2722"/>
              <a:ext cx="43" cy="2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Rectangle 62"/>
            <p:cNvSpPr>
              <a:spLocks noChangeArrowheads="1"/>
            </p:cNvSpPr>
            <p:nvPr/>
          </p:nvSpPr>
          <p:spPr bwMode="auto">
            <a:xfrm>
              <a:off x="4502" y="2625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grpSp>
          <p:nvGrpSpPr>
            <p:cNvPr id="10274" name="Group 63"/>
            <p:cNvGrpSpPr>
              <a:grpSpLocks/>
            </p:cNvGrpSpPr>
            <p:nvPr/>
          </p:nvGrpSpPr>
          <p:grpSpPr bwMode="auto">
            <a:xfrm>
              <a:off x="4444" y="3439"/>
              <a:ext cx="107" cy="101"/>
              <a:chOff x="2160" y="3456"/>
              <a:chExt cx="144" cy="144"/>
            </a:xfrm>
          </p:grpSpPr>
          <p:sp>
            <p:nvSpPr>
              <p:cNvPr id="10275" name="Line 64"/>
              <p:cNvSpPr>
                <a:spLocks noChangeShapeType="1"/>
              </p:cNvSpPr>
              <p:nvPr/>
            </p:nvSpPr>
            <p:spPr bwMode="auto">
              <a:xfrm>
                <a:off x="2304" y="345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Line 65"/>
              <p:cNvSpPr>
                <a:spLocks noChangeShapeType="1"/>
              </p:cNvSpPr>
              <p:nvPr/>
            </p:nvSpPr>
            <p:spPr bwMode="auto">
              <a:xfrm flipH="1">
                <a:off x="2160" y="345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9" name="Group 35"/>
          <p:cNvGrpSpPr>
            <a:grpSpLocks/>
          </p:cNvGrpSpPr>
          <p:nvPr/>
        </p:nvGrpSpPr>
        <p:grpSpPr bwMode="auto">
          <a:xfrm>
            <a:off x="36342" y="4411740"/>
            <a:ext cx="5414570" cy="1755775"/>
            <a:chOff x="816" y="3070"/>
            <a:chExt cx="2928" cy="1106"/>
          </a:xfrm>
        </p:grpSpPr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1296" y="3070"/>
              <a:ext cx="0" cy="1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912" y="3648"/>
              <a:ext cx="2784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 Box 38"/>
            <p:cNvSpPr txBox="1">
              <a:spLocks noChangeArrowheads="1"/>
            </p:cNvSpPr>
            <p:nvPr/>
          </p:nvSpPr>
          <p:spPr bwMode="auto">
            <a:xfrm>
              <a:off x="1248" y="3075"/>
              <a:ext cx="244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</a:pPr>
              <a:r>
                <a:rPr lang="en-US" sz="2400" smtClean="0">
                  <a:latin typeface="Times New Roman" pitchFamily="18" charset="0"/>
                  <a:cs typeface="Times New Roman" pitchFamily="18" charset="0"/>
                </a:rPr>
                <a:t>Đoạn thẳng </a:t>
              </a: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AB </a:t>
              </a:r>
              <a:endParaRPr lang="en-US" sz="2400" smtClean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</a:pPr>
              <a:r>
                <a:rPr lang="en-US" sz="2400" smtClean="0">
                  <a:latin typeface="Times New Roman" pitchFamily="18" charset="0"/>
                  <a:cs typeface="Times New Roman" pitchFamily="18" charset="0"/>
                </a:rPr>
                <a:t>M thuộc đường trung trực của AB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1248" y="3759"/>
              <a:ext cx="249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smtClean="0">
                  <a:latin typeface="Times New Roman" pitchFamily="18" charset="0"/>
                  <a:cs typeface="Times New Roman" pitchFamily="18" charset="0"/>
                </a:rPr>
                <a:t>MA = MB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 Box 40"/>
            <p:cNvSpPr txBox="1">
              <a:spLocks noChangeArrowheads="1"/>
            </p:cNvSpPr>
            <p:nvPr/>
          </p:nvSpPr>
          <p:spPr bwMode="auto">
            <a:xfrm>
              <a:off x="816" y="3369"/>
              <a:ext cx="4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45" name="Text Box 41"/>
            <p:cNvSpPr txBox="1">
              <a:spLocks noChangeArrowheads="1"/>
            </p:cNvSpPr>
            <p:nvPr/>
          </p:nvSpPr>
          <p:spPr bwMode="auto">
            <a:xfrm>
              <a:off x="816" y="3744"/>
              <a:ext cx="4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74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57" grpId="0"/>
      <p:bldP spid="22569" grpId="0" animBg="1"/>
      <p:bldP spid="225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1066800" y="914400"/>
            <a:ext cx="7162800" cy="2438400"/>
          </a:xfrm>
          <a:prstGeom prst="cloudCallout">
            <a:avLst>
              <a:gd name="adj1" fmla="val -43796"/>
              <a:gd name="adj2" fmla="val 881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>
                <a:solidFill>
                  <a:srgbClr val="FF041C"/>
                </a:solidFill>
                <a:latin typeface=".VnArial" pitchFamily="34" charset="0"/>
              </a:rPr>
              <a:t>NÕu ®iÓm M c¸ch ®Òu hai ®Çu mót cña ®o¹n th¼ng AB th× ®iÓm M cã n»m trªn </a:t>
            </a:r>
            <a:r>
              <a:rPr lang="en-US" sz="2400" smtClean="0">
                <a:solidFill>
                  <a:srgbClr val="FF041C"/>
                </a:solidFill>
                <a:latin typeface=".VnArial" pitchFamily="34" charset="0"/>
              </a:rPr>
              <a:t>®ư­êng </a:t>
            </a:r>
            <a:r>
              <a:rPr lang="en-US" sz="2400">
                <a:solidFill>
                  <a:srgbClr val="FF041C"/>
                </a:solidFill>
                <a:latin typeface=".VnArial" pitchFamily="34" charset="0"/>
              </a:rPr>
              <a:t>trung trùc cña ®o¹n th¼ng AB hay kh«ng?</a:t>
            </a:r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1828800" y="1251155"/>
            <a:ext cx="6096000" cy="2133600"/>
          </a:xfrm>
          <a:prstGeom prst="cloudCallout">
            <a:avLst>
              <a:gd name="adj1" fmla="val -42421"/>
              <a:gd name="adj2" fmla="val 914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>
                <a:solidFill>
                  <a:srgbClr val="E7193B"/>
                </a:solidFill>
                <a:latin typeface="Times New Roman" pitchFamily="18" charset="0"/>
              </a:rPr>
              <a:t>E</a:t>
            </a:r>
            <a:r>
              <a:rPr lang="en-US" sz="3200">
                <a:solidFill>
                  <a:srgbClr val="E7193B"/>
                </a:solidFill>
                <a:latin typeface="Times New Roman" pitchFamily="18" charset="0"/>
              </a:rPr>
              <a:t>m </a:t>
            </a:r>
            <a:r>
              <a:rPr lang="en-US" sz="2800">
                <a:solidFill>
                  <a:srgbClr val="E7193B"/>
                </a:solidFill>
                <a:latin typeface="Times New Roman" pitchFamily="18" charset="0"/>
              </a:rPr>
              <a:t>h</a:t>
            </a:r>
            <a:r>
              <a:rPr lang="en-US" sz="2800">
                <a:solidFill>
                  <a:srgbClr val="E7193B"/>
                </a:solidFill>
              </a:rPr>
              <a:t>ãy lập mệnh đề đảo của định lý 1?</a:t>
            </a:r>
          </a:p>
        </p:txBody>
      </p:sp>
    </p:spTree>
    <p:extLst>
      <p:ext uri="{BB962C8B-B14F-4D97-AF65-F5344CB8AC3E}">
        <p14:creationId xmlns:p14="http://schemas.microsoft.com/office/powerpoint/2010/main" val="424050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nimBg="1"/>
      <p:bldP spid="92165" grpId="1" animBg="1"/>
      <p:bldP spid="921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304800" y="3214688"/>
            <a:ext cx="830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8" name="Text Box 14"/>
          <p:cNvSpPr txBox="1">
            <a:spLocks noChangeArrowheads="1"/>
          </p:cNvSpPr>
          <p:nvPr/>
        </p:nvSpPr>
        <p:spPr bwMode="auto">
          <a:xfrm>
            <a:off x="685800" y="13716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04800" y="228600"/>
            <a:ext cx="784860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3333CC"/>
                </a:solidFill>
                <a:latin typeface=".VnTime" pitchFamily="34" charset="0"/>
              </a:rPr>
              <a:t>2. §Þnh lý ®¶o</a:t>
            </a:r>
          </a:p>
          <a:p>
            <a:pPr eaLnBrk="1" hangingPunct="1">
              <a:lnSpc>
                <a:spcPct val="45000"/>
              </a:lnSpc>
              <a:spcBef>
                <a:spcPct val="50000"/>
              </a:spcBef>
            </a:pPr>
            <a:r>
              <a:rPr lang="en-US" sz="2400" b="1" i="1">
                <a:solidFill>
                  <a:srgbClr val="3333CC"/>
                </a:solidFill>
                <a:latin typeface=".VnTime" pitchFamily="34" charset="0"/>
              </a:rPr>
              <a:t>   </a:t>
            </a:r>
            <a:r>
              <a:rPr lang="en-US" sz="2400" b="1">
                <a:solidFill>
                  <a:srgbClr val="3333CC"/>
                </a:solidFill>
                <a:latin typeface=".VnTime" pitchFamily="34" charset="0"/>
              </a:rPr>
              <a:t>§Þnh lý 2</a:t>
            </a:r>
            <a:r>
              <a:rPr lang="en-US" sz="2400" b="1" i="1">
                <a:solidFill>
                  <a:srgbClr val="3333CC"/>
                </a:solidFill>
                <a:latin typeface=".VnTime" pitchFamily="34" charset="0"/>
              </a:rPr>
              <a:t> ( §Þnh lý ®¶o ):</a:t>
            </a:r>
            <a:endParaRPr lang="en-US" sz="3200" b="1">
              <a:solidFill>
                <a:srgbClr val="3333CC"/>
              </a:solidFill>
              <a:latin typeface=".VnTime" pitchFamily="34" charset="0"/>
            </a:endParaRPr>
          </a:p>
        </p:txBody>
      </p:sp>
      <p:graphicFrame>
        <p:nvGraphicFramePr>
          <p:cNvPr id="45073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40424"/>
              </p:ext>
            </p:extLst>
          </p:nvPr>
        </p:nvGraphicFramePr>
        <p:xfrm>
          <a:off x="304800" y="1219200"/>
          <a:ext cx="8229600" cy="10668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§iÓm c¸ch ®Òu hai ®Çu mót cña mét ®o¹n th¼ng th× n»m trªn ®­ưêng trung trùc cña ®o¹n th¼ng ®ã.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5091" name="Group 35"/>
          <p:cNvGrpSpPr>
            <a:grpSpLocks/>
          </p:cNvGrpSpPr>
          <p:nvPr/>
        </p:nvGrpSpPr>
        <p:grpSpPr bwMode="auto">
          <a:xfrm>
            <a:off x="304800" y="2559844"/>
            <a:ext cx="4800600" cy="1676400"/>
            <a:chOff x="720" y="3120"/>
            <a:chExt cx="3024" cy="1056"/>
          </a:xfrm>
        </p:grpSpPr>
        <p:sp>
          <p:nvSpPr>
            <p:cNvPr id="14359" name="Line 36"/>
            <p:cNvSpPr>
              <a:spLocks noChangeShapeType="1"/>
            </p:cNvSpPr>
            <p:nvPr/>
          </p:nvSpPr>
          <p:spPr bwMode="auto">
            <a:xfrm>
              <a:off x="1296" y="3168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.VnArial" pitchFamily="34" charset="0"/>
              </a:endParaRPr>
            </a:p>
          </p:txBody>
        </p:sp>
        <p:sp>
          <p:nvSpPr>
            <p:cNvPr id="14360" name="Line 37"/>
            <p:cNvSpPr>
              <a:spLocks noChangeShapeType="1"/>
            </p:cNvSpPr>
            <p:nvPr/>
          </p:nvSpPr>
          <p:spPr bwMode="auto">
            <a:xfrm>
              <a:off x="912" y="3648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.VnArial" pitchFamily="34" charset="0"/>
              </a:endParaRPr>
            </a:p>
          </p:txBody>
        </p:sp>
        <p:sp>
          <p:nvSpPr>
            <p:cNvPr id="14361" name="Text Box 38"/>
            <p:cNvSpPr txBox="1">
              <a:spLocks noChangeArrowheads="1"/>
            </p:cNvSpPr>
            <p:nvPr/>
          </p:nvSpPr>
          <p:spPr bwMode="auto">
            <a:xfrm>
              <a:off x="720" y="3120"/>
              <a:ext cx="2976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</a:pPr>
              <a:r>
                <a:rPr lang="en-US" sz="2400">
                  <a:latin typeface=".VnArial" pitchFamily="34" charset="0"/>
                </a:rPr>
                <a:t>§o¹n th¼ng AB </a:t>
              </a:r>
            </a:p>
            <a:p>
              <a:pPr algn="ctr" eaLnBrk="1" hangingPunct="1">
                <a:lnSpc>
                  <a:spcPct val="75000"/>
                </a:lnSpc>
                <a:spcBef>
                  <a:spcPct val="50000"/>
                </a:spcBef>
              </a:pPr>
              <a:r>
                <a:rPr lang="en-US" sz="2400">
                  <a:latin typeface=".VnArial" pitchFamily="34" charset="0"/>
                </a:rPr>
                <a:t>MA = MB</a:t>
              </a:r>
            </a:p>
          </p:txBody>
        </p:sp>
        <p:sp>
          <p:nvSpPr>
            <p:cNvPr id="14362" name="Text Box 39"/>
            <p:cNvSpPr txBox="1">
              <a:spLocks noChangeArrowheads="1"/>
            </p:cNvSpPr>
            <p:nvPr/>
          </p:nvSpPr>
          <p:spPr bwMode="auto">
            <a:xfrm>
              <a:off x="1248" y="3648"/>
              <a:ext cx="249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.VnArial" pitchFamily="34" charset="0"/>
                </a:rPr>
                <a:t>M thuéc trung trùc cña ®o¹n th¼ng AB</a:t>
              </a:r>
            </a:p>
          </p:txBody>
        </p:sp>
        <p:sp>
          <p:nvSpPr>
            <p:cNvPr id="14363" name="Text Box 40"/>
            <p:cNvSpPr txBox="1">
              <a:spLocks noChangeArrowheads="1"/>
            </p:cNvSpPr>
            <p:nvPr/>
          </p:nvSpPr>
          <p:spPr bwMode="auto">
            <a:xfrm>
              <a:off x="816" y="3369"/>
              <a:ext cx="4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.VnArial" pitchFamily="34" charset="0"/>
                </a:rPr>
                <a:t>GT</a:t>
              </a:r>
            </a:p>
          </p:txBody>
        </p:sp>
        <p:sp>
          <p:nvSpPr>
            <p:cNvPr id="14364" name="Text Box 41"/>
            <p:cNvSpPr txBox="1">
              <a:spLocks noChangeArrowheads="1"/>
            </p:cNvSpPr>
            <p:nvPr/>
          </p:nvSpPr>
          <p:spPr bwMode="auto">
            <a:xfrm>
              <a:off x="816" y="3744"/>
              <a:ext cx="4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.VnArial" pitchFamily="34" charset="0"/>
                </a:rPr>
                <a:t>KL</a:t>
              </a:r>
            </a:p>
          </p:txBody>
        </p:sp>
      </p:grpSp>
      <p:sp>
        <p:nvSpPr>
          <p:cNvPr id="45098" name="AutoShape 42"/>
          <p:cNvSpPr>
            <a:spLocks noChangeArrowheads="1"/>
          </p:cNvSpPr>
          <p:nvPr/>
        </p:nvSpPr>
        <p:spPr bwMode="auto">
          <a:xfrm>
            <a:off x="2957052" y="2826544"/>
            <a:ext cx="6324600" cy="1143000"/>
          </a:xfrm>
          <a:prstGeom prst="wedgeEllipseCallout">
            <a:avLst>
              <a:gd name="adj1" fmla="val -57704"/>
              <a:gd name="adj2" fmla="val -722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728"/>
                </a:solidFill>
                <a:latin typeface=".VnTime" pitchFamily="34" charset="0"/>
              </a:rPr>
              <a:t>H·y viÕt GT, KL cña ®Þnh lý</a:t>
            </a:r>
          </a:p>
          <a:p>
            <a:pPr algn="ctr"/>
            <a:endParaRPr lang="en-US" sz="2800">
              <a:solidFill>
                <a:srgbClr val="FF0728"/>
              </a:solidFill>
              <a:latin typeface=".VnTime" pitchFamily="34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457200" y="4572000"/>
            <a:ext cx="8382000" cy="118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45000"/>
              </a:lnSpc>
            </a:pPr>
            <a:r>
              <a:rPr lang="en-US" sz="2400" b="1">
                <a:solidFill>
                  <a:srgbClr val="3333CC"/>
                </a:solidFill>
                <a:latin typeface=".VnArial" pitchFamily="34" charset="0"/>
              </a:rPr>
              <a:t>NhËn xÐt:</a:t>
            </a:r>
            <a:r>
              <a:rPr lang="en-US" sz="2400">
                <a:latin typeface=".VnArial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i="1">
                <a:latin typeface=".VnArial" pitchFamily="34" charset="0"/>
              </a:rPr>
              <a:t>TËp hîp c¸c ®iÓm c¸ch ®Òu hai ®Çu mót cña mét ®o¹n th¼ng lµ </a:t>
            </a:r>
            <a:r>
              <a:rPr lang="en-US" sz="2400" i="1" smtClean="0">
                <a:latin typeface=".VnArial" pitchFamily="34" charset="0"/>
              </a:rPr>
              <a:t>®ư­êng </a:t>
            </a:r>
            <a:r>
              <a:rPr lang="en-US" sz="2400" i="1">
                <a:latin typeface=".VnArial" pitchFamily="34" charset="0"/>
              </a:rPr>
              <a:t>trung trùc cña ®o¹n th¼ng ®ã.</a:t>
            </a:r>
          </a:p>
        </p:txBody>
      </p:sp>
    </p:spTree>
    <p:extLst>
      <p:ext uri="{BB962C8B-B14F-4D97-AF65-F5344CB8AC3E}">
        <p14:creationId xmlns:p14="http://schemas.microsoft.com/office/powerpoint/2010/main" val="30348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2" grpId="0"/>
      <p:bldP spid="45098" grpId="0" animBg="1"/>
      <p:bldP spid="45098" grpId="1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47700" y="91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B2: LÊy M lµm t©m vÏ cung trßn b¸n kÝnh R &gt; 1/2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MN.</a:t>
            </a:r>
            <a:endParaRPr lang="en-US" sz="2400">
              <a:solidFill>
                <a:srgbClr val="FF0728"/>
              </a:solidFill>
              <a:latin typeface=".VnArial" pitchFamily="34" charset="0"/>
            </a:endParaRPr>
          </a:p>
        </p:txBody>
      </p:sp>
      <p:sp>
        <p:nvSpPr>
          <p:cNvPr id="66572" name="Arc 12"/>
          <p:cNvSpPr>
            <a:spLocks/>
          </p:cNvSpPr>
          <p:nvPr/>
        </p:nvSpPr>
        <p:spPr bwMode="auto">
          <a:xfrm rot="10738344" flipH="1">
            <a:off x="2057400" y="3900488"/>
            <a:ext cx="2236788" cy="2424112"/>
          </a:xfrm>
          <a:custGeom>
            <a:avLst/>
            <a:gdLst>
              <a:gd name="T0" fmla="*/ 2147483647 w 21600"/>
              <a:gd name="T1" fmla="*/ 0 h 32348"/>
              <a:gd name="T2" fmla="*/ 2147483647 w 21600"/>
              <a:gd name="T3" fmla="*/ 2147483647 h 32348"/>
              <a:gd name="T4" fmla="*/ 0 w 21600"/>
              <a:gd name="T5" fmla="*/ 2147483647 h 323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2348" fill="none" extrusionOk="0">
                <a:moveTo>
                  <a:pt x="14041" y="0"/>
                </a:moveTo>
                <a:cubicBezTo>
                  <a:pt x="18838" y="4103"/>
                  <a:pt x="21600" y="10100"/>
                  <a:pt x="21600" y="16413"/>
                </a:cubicBezTo>
                <a:cubicBezTo>
                  <a:pt x="21600" y="22474"/>
                  <a:pt x="19053" y="28256"/>
                  <a:pt x="14582" y="32348"/>
                </a:cubicBezTo>
              </a:path>
              <a:path w="21600" h="32348" stroke="0" extrusionOk="0">
                <a:moveTo>
                  <a:pt x="14041" y="0"/>
                </a:moveTo>
                <a:cubicBezTo>
                  <a:pt x="18838" y="4103"/>
                  <a:pt x="21600" y="10100"/>
                  <a:pt x="21600" y="16413"/>
                </a:cubicBezTo>
                <a:cubicBezTo>
                  <a:pt x="21600" y="22474"/>
                  <a:pt x="19053" y="28256"/>
                  <a:pt x="14582" y="32348"/>
                </a:cubicBezTo>
                <a:lnTo>
                  <a:pt x="0" y="16413"/>
                </a:lnTo>
                <a:lnTo>
                  <a:pt x="14041" y="0"/>
                </a:lnTo>
                <a:close/>
              </a:path>
            </a:pathLst>
          </a:cu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35000" y="4572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B1: VÏ ®o¹n th¼ng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MN.</a:t>
            </a:r>
            <a:endParaRPr lang="en-US" sz="2400">
              <a:solidFill>
                <a:srgbClr val="FF0728"/>
              </a:solidFill>
              <a:latin typeface=".VnArial" pitchFamily="34" charset="0"/>
            </a:endParaRP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647700" y="1371600"/>
            <a:ext cx="792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B3: LÊy N lµm t©m vÏ cung trßn cã cïng b¸n kÝnh.Gäi giao cña hai cung lµ P vµ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Q.</a:t>
            </a:r>
            <a:endParaRPr lang="en-US" sz="2400">
              <a:solidFill>
                <a:srgbClr val="FF0728"/>
              </a:solidFill>
              <a:latin typeface=".VnArial" pitchFamily="34" charset="0"/>
            </a:endParaRP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660400" y="2040245"/>
            <a:ext cx="7912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B4: Dïng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thư­íc </a:t>
            </a: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vÏ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®ư­êng </a:t>
            </a: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th¼ng  PQ. VËy PQ chÝnh lµ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®ưêng </a:t>
            </a:r>
            <a:r>
              <a:rPr lang="en-US" sz="2400">
                <a:solidFill>
                  <a:srgbClr val="FF0728"/>
                </a:solidFill>
                <a:latin typeface=".VnArial" pitchFamily="34" charset="0"/>
              </a:rPr>
              <a:t>trung trùc cña </a:t>
            </a:r>
            <a:r>
              <a:rPr lang="en-US" sz="2400" smtClean="0">
                <a:solidFill>
                  <a:srgbClr val="FF0728"/>
                </a:solidFill>
                <a:latin typeface=".VnArial" pitchFamily="34" charset="0"/>
              </a:rPr>
              <a:t>MN.</a:t>
            </a:r>
            <a:endParaRPr lang="en-US" sz="2400">
              <a:solidFill>
                <a:srgbClr val="FF0728"/>
              </a:solidFill>
              <a:latin typeface=".VnArial" pitchFamily="34" charset="0"/>
            </a:endParaRPr>
          </a:p>
        </p:txBody>
      </p:sp>
      <p:sp>
        <p:nvSpPr>
          <p:cNvPr id="66582" name="Arc 22"/>
          <p:cNvSpPr>
            <a:spLocks/>
          </p:cNvSpPr>
          <p:nvPr/>
        </p:nvSpPr>
        <p:spPr bwMode="auto">
          <a:xfrm flipH="1">
            <a:off x="3452813" y="3898900"/>
            <a:ext cx="2338387" cy="2362200"/>
          </a:xfrm>
          <a:custGeom>
            <a:avLst/>
            <a:gdLst>
              <a:gd name="T0" fmla="*/ 2147483647 w 21600"/>
              <a:gd name="T1" fmla="*/ 0 h 32432"/>
              <a:gd name="T2" fmla="*/ 2147483647 w 21600"/>
              <a:gd name="T3" fmla="*/ 2147483647 h 32432"/>
              <a:gd name="T4" fmla="*/ 0 w 21600"/>
              <a:gd name="T5" fmla="*/ 2147483647 h 32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2432" fill="none" extrusionOk="0">
                <a:moveTo>
                  <a:pt x="14172" y="-1"/>
                </a:moveTo>
                <a:cubicBezTo>
                  <a:pt x="18890" y="4101"/>
                  <a:pt x="21600" y="10047"/>
                  <a:pt x="21600" y="16300"/>
                </a:cubicBezTo>
                <a:cubicBezTo>
                  <a:pt x="21600" y="22463"/>
                  <a:pt x="18967" y="28333"/>
                  <a:pt x="14363" y="32431"/>
                </a:cubicBezTo>
              </a:path>
              <a:path w="21600" h="32432" stroke="0" extrusionOk="0">
                <a:moveTo>
                  <a:pt x="14172" y="-1"/>
                </a:moveTo>
                <a:cubicBezTo>
                  <a:pt x="18890" y="4101"/>
                  <a:pt x="21600" y="10047"/>
                  <a:pt x="21600" y="16300"/>
                </a:cubicBezTo>
                <a:cubicBezTo>
                  <a:pt x="21600" y="22463"/>
                  <a:pt x="18967" y="28333"/>
                  <a:pt x="14363" y="32431"/>
                </a:cubicBezTo>
                <a:lnTo>
                  <a:pt x="0" y="16300"/>
                </a:lnTo>
                <a:lnTo>
                  <a:pt x="14172" y="-1"/>
                </a:lnTo>
                <a:close/>
              </a:path>
            </a:pathLst>
          </a:custGeom>
          <a:noFill/>
          <a:ln w="28575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586" name="Group 26"/>
          <p:cNvGrpSpPr>
            <a:grpSpLocks/>
          </p:cNvGrpSpPr>
          <p:nvPr/>
        </p:nvGrpSpPr>
        <p:grpSpPr bwMode="auto">
          <a:xfrm>
            <a:off x="3962400" y="4052888"/>
            <a:ext cx="457200" cy="2105025"/>
            <a:chOff x="4224" y="2553"/>
            <a:chExt cx="288" cy="1326"/>
          </a:xfrm>
        </p:grpSpPr>
        <p:sp>
          <p:nvSpPr>
            <p:cNvPr id="20523" name="Text Box 24"/>
            <p:cNvSpPr txBox="1">
              <a:spLocks noChangeArrowheads="1"/>
            </p:cNvSpPr>
            <p:nvPr/>
          </p:nvSpPr>
          <p:spPr bwMode="auto">
            <a:xfrm>
              <a:off x="4272" y="2553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P</a:t>
              </a:r>
            </a:p>
          </p:txBody>
        </p:sp>
        <p:sp>
          <p:nvSpPr>
            <p:cNvPr id="20524" name="Text Box 25"/>
            <p:cNvSpPr txBox="1">
              <a:spLocks noChangeArrowheads="1"/>
            </p:cNvSpPr>
            <p:nvPr/>
          </p:nvSpPr>
          <p:spPr bwMode="auto">
            <a:xfrm>
              <a:off x="4224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Q</a:t>
              </a:r>
            </a:p>
          </p:txBody>
        </p:sp>
      </p:grp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381000" y="762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3333CC"/>
                </a:solidFill>
                <a:latin typeface=".VnArial" pitchFamily="34" charset="0"/>
              </a:rPr>
              <a:t>3. øng dông: </a:t>
            </a:r>
            <a:r>
              <a:rPr lang="en-US" sz="2400" b="1" i="1">
                <a:solidFill>
                  <a:srgbClr val="3333CC"/>
                </a:solidFill>
                <a:latin typeface=".VnArial" pitchFamily="34" charset="0"/>
              </a:rPr>
              <a:t>VÏ </a:t>
            </a:r>
            <a:r>
              <a:rPr lang="en-US" sz="2400" b="1" i="1" smtClean="0">
                <a:solidFill>
                  <a:srgbClr val="3333CC"/>
                </a:solidFill>
                <a:latin typeface=".VnArial" pitchFamily="34" charset="0"/>
              </a:rPr>
              <a:t>®­ưêng </a:t>
            </a:r>
            <a:r>
              <a:rPr lang="en-US" sz="2400" b="1" i="1">
                <a:solidFill>
                  <a:srgbClr val="3333CC"/>
                </a:solidFill>
                <a:latin typeface=".VnArial" pitchFamily="34" charset="0"/>
              </a:rPr>
              <a:t>trung trùc cña ®o¹n th¼ng MN</a:t>
            </a: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3886200" y="4724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.VnTime" pitchFamily="34" charset="0"/>
              </a:rPr>
              <a:t>I</a:t>
            </a:r>
          </a:p>
        </p:txBody>
      </p:sp>
      <p:grpSp>
        <p:nvGrpSpPr>
          <p:cNvPr id="66646" name="Group 86"/>
          <p:cNvGrpSpPr>
            <a:grpSpLocks/>
          </p:cNvGrpSpPr>
          <p:nvPr/>
        </p:nvGrpSpPr>
        <p:grpSpPr bwMode="auto">
          <a:xfrm>
            <a:off x="2209800" y="4787900"/>
            <a:ext cx="3527425" cy="671513"/>
            <a:chOff x="2914" y="3016"/>
            <a:chExt cx="2222" cy="423"/>
          </a:xfrm>
        </p:grpSpPr>
        <p:sp>
          <p:nvSpPr>
            <p:cNvPr id="20518" name="Line 5"/>
            <p:cNvSpPr>
              <a:spLocks noChangeShapeType="1"/>
            </p:cNvSpPr>
            <p:nvPr/>
          </p:nvSpPr>
          <p:spPr bwMode="auto">
            <a:xfrm>
              <a:off x="3063" y="3208"/>
              <a:ext cx="17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Text Box 8"/>
            <p:cNvSpPr txBox="1">
              <a:spLocks noChangeArrowheads="1"/>
            </p:cNvSpPr>
            <p:nvPr/>
          </p:nvSpPr>
          <p:spPr bwMode="auto">
            <a:xfrm>
              <a:off x="2914" y="3208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M</a:t>
              </a:r>
            </a:p>
          </p:txBody>
        </p:sp>
        <p:sp>
          <p:nvSpPr>
            <p:cNvPr id="20520" name="Text Box 9"/>
            <p:cNvSpPr txBox="1">
              <a:spLocks noChangeArrowheads="1"/>
            </p:cNvSpPr>
            <p:nvPr/>
          </p:nvSpPr>
          <p:spPr bwMode="auto">
            <a:xfrm>
              <a:off x="4729" y="3208"/>
              <a:ext cx="3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.VnTime" pitchFamily="34" charset="0"/>
                </a:rPr>
                <a:t>N</a:t>
              </a:r>
            </a:p>
          </p:txBody>
        </p:sp>
        <p:sp>
          <p:nvSpPr>
            <p:cNvPr id="20521" name="Text Box 29"/>
            <p:cNvSpPr txBox="1">
              <a:spLocks noChangeArrowheads="1"/>
            </p:cNvSpPr>
            <p:nvPr/>
          </p:nvSpPr>
          <p:spPr bwMode="auto">
            <a:xfrm>
              <a:off x="4704" y="3016"/>
              <a:ext cx="4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E7193B"/>
                  </a:solidFill>
                  <a:sym typeface="Wingdings 2" pitchFamily="18" charset="2"/>
                </a:rPr>
                <a:t></a:t>
              </a:r>
            </a:p>
          </p:txBody>
        </p:sp>
        <p:sp>
          <p:nvSpPr>
            <p:cNvPr id="20522" name="Text Box 30"/>
            <p:cNvSpPr txBox="1">
              <a:spLocks noChangeArrowheads="1"/>
            </p:cNvSpPr>
            <p:nvPr/>
          </p:nvSpPr>
          <p:spPr bwMode="auto">
            <a:xfrm>
              <a:off x="2952" y="3016"/>
              <a:ext cx="4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E7193B"/>
                  </a:solidFill>
                  <a:sym typeface="Wingdings 2" pitchFamily="18" charset="2"/>
                </a:rPr>
                <a:t></a:t>
              </a:r>
            </a:p>
          </p:txBody>
        </p:sp>
      </p:grpSp>
      <p:sp>
        <p:nvSpPr>
          <p:cNvPr id="66620" name="Line 60"/>
          <p:cNvSpPr>
            <a:spLocks noChangeShapeType="1"/>
          </p:cNvSpPr>
          <p:nvPr/>
        </p:nvSpPr>
        <p:spPr bwMode="auto">
          <a:xfrm>
            <a:off x="3886200" y="3200400"/>
            <a:ext cx="0" cy="365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6621" name="Group 61"/>
          <p:cNvGrpSpPr>
            <a:grpSpLocks/>
          </p:cNvGrpSpPr>
          <p:nvPr/>
        </p:nvGrpSpPr>
        <p:grpSpPr bwMode="auto">
          <a:xfrm rot="5400000">
            <a:off x="1603231" y="4741718"/>
            <a:ext cx="4156364" cy="381000"/>
            <a:chOff x="1980" y="6660"/>
            <a:chExt cx="7920" cy="900"/>
          </a:xfrm>
        </p:grpSpPr>
        <p:sp>
          <p:nvSpPr>
            <p:cNvPr id="20495" name="Rectangle 62"/>
            <p:cNvSpPr>
              <a:spLocks noChangeArrowheads="1"/>
            </p:cNvSpPr>
            <p:nvPr/>
          </p:nvSpPr>
          <p:spPr bwMode="auto">
            <a:xfrm>
              <a:off x="1980" y="6660"/>
              <a:ext cx="7920" cy="9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r>
                <a:rPr lang="en-US" sz="1200"/>
                <a:t>   </a:t>
              </a:r>
              <a:endParaRPr lang="en-US" sz="1200" b="1"/>
            </a:p>
            <a:p>
              <a:r>
                <a:rPr lang="en-US" sz="1200" b="1"/>
                <a:t>   </a:t>
              </a:r>
              <a:endParaRPr lang="en-US"/>
            </a:p>
          </p:txBody>
        </p:sp>
        <p:sp>
          <p:nvSpPr>
            <p:cNvPr id="20496" name="Line 63"/>
            <p:cNvSpPr>
              <a:spLocks noChangeShapeType="1"/>
            </p:cNvSpPr>
            <p:nvPr/>
          </p:nvSpPr>
          <p:spPr bwMode="auto">
            <a:xfrm>
              <a:off x="19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64"/>
            <p:cNvSpPr>
              <a:spLocks noChangeShapeType="1"/>
            </p:cNvSpPr>
            <p:nvPr/>
          </p:nvSpPr>
          <p:spPr bwMode="auto">
            <a:xfrm>
              <a:off x="23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65"/>
            <p:cNvSpPr>
              <a:spLocks noChangeShapeType="1"/>
            </p:cNvSpPr>
            <p:nvPr/>
          </p:nvSpPr>
          <p:spPr bwMode="auto">
            <a:xfrm>
              <a:off x="27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66"/>
            <p:cNvSpPr>
              <a:spLocks noChangeShapeType="1"/>
            </p:cNvSpPr>
            <p:nvPr/>
          </p:nvSpPr>
          <p:spPr bwMode="auto">
            <a:xfrm>
              <a:off x="30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67"/>
            <p:cNvSpPr>
              <a:spLocks noChangeShapeType="1"/>
            </p:cNvSpPr>
            <p:nvPr/>
          </p:nvSpPr>
          <p:spPr bwMode="auto">
            <a:xfrm>
              <a:off x="34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68"/>
            <p:cNvSpPr>
              <a:spLocks noChangeShapeType="1"/>
            </p:cNvSpPr>
            <p:nvPr/>
          </p:nvSpPr>
          <p:spPr bwMode="auto">
            <a:xfrm>
              <a:off x="37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69"/>
            <p:cNvSpPr>
              <a:spLocks noChangeShapeType="1"/>
            </p:cNvSpPr>
            <p:nvPr/>
          </p:nvSpPr>
          <p:spPr bwMode="auto">
            <a:xfrm>
              <a:off x="41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70"/>
            <p:cNvSpPr>
              <a:spLocks noChangeShapeType="1"/>
            </p:cNvSpPr>
            <p:nvPr/>
          </p:nvSpPr>
          <p:spPr bwMode="auto">
            <a:xfrm>
              <a:off x="45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71"/>
            <p:cNvSpPr>
              <a:spLocks noChangeShapeType="1"/>
            </p:cNvSpPr>
            <p:nvPr/>
          </p:nvSpPr>
          <p:spPr bwMode="auto">
            <a:xfrm>
              <a:off x="48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72"/>
            <p:cNvSpPr>
              <a:spLocks noChangeShapeType="1"/>
            </p:cNvSpPr>
            <p:nvPr/>
          </p:nvSpPr>
          <p:spPr bwMode="auto">
            <a:xfrm>
              <a:off x="52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73"/>
            <p:cNvSpPr>
              <a:spLocks noChangeShapeType="1"/>
            </p:cNvSpPr>
            <p:nvPr/>
          </p:nvSpPr>
          <p:spPr bwMode="auto">
            <a:xfrm>
              <a:off x="55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74"/>
            <p:cNvSpPr>
              <a:spLocks noChangeShapeType="1"/>
            </p:cNvSpPr>
            <p:nvPr/>
          </p:nvSpPr>
          <p:spPr bwMode="auto">
            <a:xfrm>
              <a:off x="59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75"/>
            <p:cNvSpPr>
              <a:spLocks noChangeShapeType="1"/>
            </p:cNvSpPr>
            <p:nvPr/>
          </p:nvSpPr>
          <p:spPr bwMode="auto">
            <a:xfrm>
              <a:off x="63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76"/>
            <p:cNvSpPr>
              <a:spLocks noChangeShapeType="1"/>
            </p:cNvSpPr>
            <p:nvPr/>
          </p:nvSpPr>
          <p:spPr bwMode="auto">
            <a:xfrm>
              <a:off x="70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77"/>
            <p:cNvSpPr>
              <a:spLocks noChangeShapeType="1"/>
            </p:cNvSpPr>
            <p:nvPr/>
          </p:nvSpPr>
          <p:spPr bwMode="auto">
            <a:xfrm>
              <a:off x="73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Line 78"/>
            <p:cNvSpPr>
              <a:spLocks noChangeShapeType="1"/>
            </p:cNvSpPr>
            <p:nvPr/>
          </p:nvSpPr>
          <p:spPr bwMode="auto">
            <a:xfrm>
              <a:off x="77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79"/>
            <p:cNvSpPr>
              <a:spLocks noChangeShapeType="1"/>
            </p:cNvSpPr>
            <p:nvPr/>
          </p:nvSpPr>
          <p:spPr bwMode="auto">
            <a:xfrm>
              <a:off x="810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80"/>
            <p:cNvSpPr>
              <a:spLocks noChangeShapeType="1"/>
            </p:cNvSpPr>
            <p:nvPr/>
          </p:nvSpPr>
          <p:spPr bwMode="auto">
            <a:xfrm>
              <a:off x="66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81"/>
            <p:cNvSpPr>
              <a:spLocks noChangeShapeType="1"/>
            </p:cNvSpPr>
            <p:nvPr/>
          </p:nvSpPr>
          <p:spPr bwMode="auto">
            <a:xfrm>
              <a:off x="846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82"/>
            <p:cNvSpPr>
              <a:spLocks noChangeShapeType="1"/>
            </p:cNvSpPr>
            <p:nvPr/>
          </p:nvSpPr>
          <p:spPr bwMode="auto">
            <a:xfrm>
              <a:off x="882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83"/>
            <p:cNvSpPr>
              <a:spLocks noChangeShapeType="1"/>
            </p:cNvSpPr>
            <p:nvPr/>
          </p:nvSpPr>
          <p:spPr bwMode="auto">
            <a:xfrm>
              <a:off x="918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84"/>
            <p:cNvSpPr>
              <a:spLocks noChangeShapeType="1"/>
            </p:cNvSpPr>
            <p:nvPr/>
          </p:nvSpPr>
          <p:spPr bwMode="auto">
            <a:xfrm>
              <a:off x="9540" y="66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645" name="Text Box 85"/>
          <p:cNvSpPr txBox="1">
            <a:spLocks noChangeArrowheads="1"/>
          </p:cNvSpPr>
          <p:nvPr/>
        </p:nvSpPr>
        <p:spPr bwMode="auto">
          <a:xfrm>
            <a:off x="4114800" y="2719388"/>
            <a:ext cx="8318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sym typeface="Wingdings" pitchFamily="2" charset="2"/>
              </a:rPr>
              <a:t></a:t>
            </a:r>
          </a:p>
        </p:txBody>
      </p:sp>
    </p:spTree>
    <p:extLst>
      <p:ext uri="{BB962C8B-B14F-4D97-AF65-F5344CB8AC3E}">
        <p14:creationId xmlns:p14="http://schemas.microsoft.com/office/powerpoint/2010/main" val="74870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3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6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4 -0.01111 L 0.35834 0.21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6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6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3 0.05787 L -0.02813 0.66899 " pathEditMode="relative" rAng="0" ptsTypes="AA">
                                      <p:cBhvr>
                                        <p:cTn id="67" dur="3000" fill="hold"/>
                                        <p:tgtEl>
                                          <p:spTgt spid="66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3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34 0.21112 L -0.08333 -0.3333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6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83" y="-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66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66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66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0" grpId="0"/>
      <p:bldP spid="66572" grpId="0" animBg="1"/>
      <p:bldP spid="66578" grpId="0"/>
      <p:bldP spid="66579" grpId="0"/>
      <p:bldP spid="66580" grpId="0"/>
      <p:bldP spid="66582" grpId="0" animBg="1"/>
      <p:bldP spid="66587" grpId="0"/>
      <p:bldP spid="66588" grpId="0"/>
      <p:bldP spid="66620" grpId="0" animBg="1"/>
      <p:bldP spid="66645" grpId="0"/>
      <p:bldP spid="666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685800" y="2362200"/>
            <a:ext cx="640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E7193B"/>
                </a:solidFill>
                <a:latin typeface=".VnArial" pitchFamily="34" charset="0"/>
              </a:rPr>
              <a:t>Tr¶ lêi</a:t>
            </a:r>
            <a:r>
              <a:rPr lang="en-US" sz="2400" i="1">
                <a:solidFill>
                  <a:srgbClr val="3333CC"/>
                </a:solidFill>
                <a:latin typeface=".VnArial" pitchFamily="34" charset="0"/>
              </a:rPr>
              <a:t>: </a:t>
            </a:r>
            <a:r>
              <a:rPr lang="en-US" sz="2400">
                <a:solidFill>
                  <a:srgbClr val="3333CC"/>
                </a:solidFill>
                <a:latin typeface=".VnArial" pitchFamily="34" charset="0"/>
              </a:rPr>
              <a:t>V×  M thuéc </a:t>
            </a:r>
            <a:r>
              <a:rPr lang="en-US" sz="2400" smtClean="0">
                <a:solidFill>
                  <a:srgbClr val="3333CC"/>
                </a:solidFill>
                <a:latin typeface=".VnArial" pitchFamily="34" charset="0"/>
              </a:rPr>
              <a:t>®ư­êng </a:t>
            </a:r>
            <a:r>
              <a:rPr lang="en-US" sz="2400">
                <a:solidFill>
                  <a:srgbClr val="3333CC"/>
                </a:solidFill>
                <a:latin typeface=".VnArial" pitchFamily="34" charset="0"/>
              </a:rPr>
              <a:t>trung trùc cña AB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  <a:latin typeface=".VnArial" pitchFamily="34" charset="0"/>
                <a:sym typeface="Wingdings 3" pitchFamily="18" charset="2"/>
              </a:rPr>
              <a:t> MB = MA = 5cm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1000" y="1066800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>
                <a:solidFill>
                  <a:srgbClr val="E7193B"/>
                </a:solidFill>
                <a:latin typeface=".VnArial" pitchFamily="34" charset="0"/>
              </a:rPr>
              <a:t>Bµi 44 (SGK tr.76)</a:t>
            </a:r>
          </a:p>
          <a:p>
            <a:r>
              <a:rPr lang="en-US" sz="2400">
                <a:solidFill>
                  <a:srgbClr val="3333CC"/>
                </a:solidFill>
                <a:latin typeface=".VnArial" pitchFamily="34" charset="0"/>
              </a:rPr>
              <a:t>Gäi M lµ ®iÓm n»m trªn </a:t>
            </a:r>
            <a:r>
              <a:rPr lang="en-US" sz="2400" smtClean="0">
                <a:solidFill>
                  <a:srgbClr val="3333CC"/>
                </a:solidFill>
                <a:latin typeface=".VnArial" pitchFamily="34" charset="0"/>
              </a:rPr>
              <a:t>®ư­êng </a:t>
            </a:r>
            <a:r>
              <a:rPr lang="en-US" sz="2400">
                <a:solidFill>
                  <a:srgbClr val="3333CC"/>
                </a:solidFill>
                <a:latin typeface=".VnArial" pitchFamily="34" charset="0"/>
              </a:rPr>
              <a:t>trung trùc cña ®o¹n AB. </a:t>
            </a:r>
          </a:p>
          <a:p>
            <a:r>
              <a:rPr lang="en-US" sz="2400">
                <a:solidFill>
                  <a:srgbClr val="3333CC"/>
                </a:solidFill>
                <a:latin typeface=".VnArial" pitchFamily="34" charset="0"/>
              </a:rPr>
              <a:t>Cho MA = 5 cm. Hái MB </a:t>
            </a:r>
            <a:r>
              <a:rPr lang="en-US" sz="2400" smtClean="0">
                <a:solidFill>
                  <a:srgbClr val="3333CC"/>
                </a:solidFill>
                <a:latin typeface=".VnArial" pitchFamily="34" charset="0"/>
              </a:rPr>
              <a:t>=?</a:t>
            </a:r>
            <a:endParaRPr lang="en-US" sz="2400">
              <a:solidFill>
                <a:srgbClr val="3333CC"/>
              </a:solidFill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40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836</Words>
  <Application>Microsoft Office PowerPoint</Application>
  <PresentationFormat>On-screen Show (4:3)</PresentationFormat>
  <Paragraphs>111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Kiểm tra bài cũ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Kiểm tra bài cũ</dc:title>
  <dc:creator>FPTSHOP</dc:creator>
  <cp:lastModifiedBy>FPTSHOP</cp:lastModifiedBy>
  <cp:revision>15</cp:revision>
  <dcterms:created xsi:type="dcterms:W3CDTF">2017-03-31T05:59:29Z</dcterms:created>
  <dcterms:modified xsi:type="dcterms:W3CDTF">2017-04-01T03:29:21Z</dcterms:modified>
</cp:coreProperties>
</file>